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73"/>
  </p:notesMasterIdLst>
  <p:handoutMasterIdLst>
    <p:handoutMasterId r:id="rId74"/>
  </p:handoutMasterIdLst>
  <p:sldIdLst>
    <p:sldId id="1730" r:id="rId2"/>
    <p:sldId id="1791" r:id="rId3"/>
    <p:sldId id="570" r:id="rId4"/>
    <p:sldId id="3070" r:id="rId5"/>
    <p:sldId id="3077" r:id="rId6"/>
    <p:sldId id="3080" r:id="rId7"/>
    <p:sldId id="3083" r:id="rId8"/>
    <p:sldId id="3082" r:id="rId9"/>
    <p:sldId id="3084" r:id="rId10"/>
    <p:sldId id="3085" r:id="rId11"/>
    <p:sldId id="3086" r:id="rId12"/>
    <p:sldId id="3089" r:id="rId13"/>
    <p:sldId id="3090" r:id="rId14"/>
    <p:sldId id="3087" r:id="rId15"/>
    <p:sldId id="3088" r:id="rId16"/>
    <p:sldId id="3091" r:id="rId17"/>
    <p:sldId id="3093" r:id="rId18"/>
    <p:sldId id="3092" r:id="rId19"/>
    <p:sldId id="583" r:id="rId20"/>
    <p:sldId id="3071" r:id="rId21"/>
    <p:sldId id="3078" r:id="rId22"/>
    <p:sldId id="3094" r:id="rId23"/>
    <p:sldId id="3095" r:id="rId24"/>
    <p:sldId id="3096" r:id="rId25"/>
    <p:sldId id="3097" r:id="rId26"/>
    <p:sldId id="3098" r:id="rId27"/>
    <p:sldId id="3099" r:id="rId28"/>
    <p:sldId id="3100" r:id="rId29"/>
    <p:sldId id="3101" r:id="rId30"/>
    <p:sldId id="3102" r:id="rId31"/>
    <p:sldId id="611" r:id="rId32"/>
    <p:sldId id="3107" r:id="rId33"/>
    <p:sldId id="3104" r:id="rId34"/>
    <p:sldId id="3105" r:id="rId35"/>
    <p:sldId id="3106" r:id="rId36"/>
    <p:sldId id="3108" r:id="rId37"/>
    <p:sldId id="3109" r:id="rId38"/>
    <p:sldId id="3110" r:id="rId39"/>
    <p:sldId id="589" r:id="rId40"/>
    <p:sldId id="590" r:id="rId41"/>
    <p:sldId id="3112" r:id="rId42"/>
    <p:sldId id="3114" r:id="rId43"/>
    <p:sldId id="3118" r:id="rId44"/>
    <p:sldId id="3115" r:id="rId45"/>
    <p:sldId id="3116" r:id="rId46"/>
    <p:sldId id="3117" r:id="rId47"/>
    <p:sldId id="3119" r:id="rId48"/>
    <p:sldId id="3120" r:id="rId49"/>
    <p:sldId id="3122" r:id="rId50"/>
    <p:sldId id="3123" r:id="rId51"/>
    <p:sldId id="3124" r:id="rId52"/>
    <p:sldId id="3136" r:id="rId53"/>
    <p:sldId id="3125" r:id="rId54"/>
    <p:sldId id="3126" r:id="rId55"/>
    <p:sldId id="3127" r:id="rId56"/>
    <p:sldId id="3137" r:id="rId57"/>
    <p:sldId id="3128" r:id="rId58"/>
    <p:sldId id="3072" r:id="rId59"/>
    <p:sldId id="3079" r:id="rId60"/>
    <p:sldId id="3133" r:id="rId61"/>
    <p:sldId id="3134" r:id="rId62"/>
    <p:sldId id="3073" r:id="rId63"/>
    <p:sldId id="3031" r:id="rId64"/>
    <p:sldId id="3129" r:id="rId65"/>
    <p:sldId id="3075" r:id="rId66"/>
    <p:sldId id="3074" r:id="rId67"/>
    <p:sldId id="3076" r:id="rId68"/>
    <p:sldId id="3130" r:id="rId69"/>
    <p:sldId id="3131" r:id="rId70"/>
    <p:sldId id="3132" r:id="rId71"/>
    <p:sldId id="2967" r:id="rId72"/>
  </p:sldIdLst>
  <p:sldSz cx="9144000" cy="6858000" type="screen4x3"/>
  <p:notesSz cx="6797675" cy="9874250"/>
  <p:defaultTextStyle>
    <a:defPPr>
      <a:defRPr lang="zh-CN"/>
    </a:defPPr>
    <a:lvl1pPr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1pPr>
    <a:lvl2pPr marL="4572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2pPr>
    <a:lvl3pPr marL="9144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3pPr>
    <a:lvl4pPr marL="13716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4pPr>
    <a:lvl5pPr marL="18288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bg2"/>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bg2"/>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bg2"/>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bg2"/>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筱斌" initials="蒋" lastIdx="1" clrIdx="0">
    <p:extLst>
      <p:ext uri="{19B8F6BF-5375-455C-9EA6-DF929625EA0E}">
        <p15:presenceInfo xmlns:p15="http://schemas.microsoft.com/office/powerpoint/2012/main" userId="277d0628fdf81c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33CC"/>
    <a:srgbClr val="42428E"/>
    <a:srgbClr val="1C49D2"/>
    <a:srgbClr val="333333"/>
    <a:srgbClr val="FFFFFF"/>
    <a:srgbClr val="3B9D3B"/>
    <a:srgbClr val="405081"/>
    <a:srgbClr val="E7E8F6"/>
    <a:srgbClr val="D3D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78" autoAdjust="0"/>
    <p:restoredTop sz="55951" autoAdjust="0"/>
  </p:normalViewPr>
  <p:slideViewPr>
    <p:cSldViewPr>
      <p:cViewPr varScale="1">
        <p:scale>
          <a:sx n="89" d="100"/>
          <a:sy n="89" d="100"/>
        </p:scale>
        <p:origin x="160" y="2192"/>
      </p:cViewPr>
      <p:guideLst>
        <p:guide orient="horz" pos="2160"/>
        <p:guide pos="2880"/>
      </p:guideLst>
    </p:cSldViewPr>
  </p:slideViewPr>
  <p:outlineViewPr>
    <p:cViewPr>
      <p:scale>
        <a:sx n="33" d="100"/>
        <a:sy n="33" d="100"/>
      </p:scale>
      <p:origin x="0" y="-109587"/>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2786"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a:lvl1pPr>
          </a:lstStyle>
          <a:p>
            <a:pPr>
              <a:defRPr/>
            </a:pPr>
            <a:endParaRPr lang="en-US" altLang="zh-CN"/>
          </a:p>
        </p:txBody>
      </p:sp>
      <p:sp>
        <p:nvSpPr>
          <p:cNvPr id="1142787" name="Rectangle 3"/>
          <p:cNvSpPr>
            <a:spLocks noGrp="1" noChangeArrowheads="1"/>
          </p:cNvSpPr>
          <p:nvPr>
            <p:ph type="dt" sz="quarter"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a:lvl1pPr>
          </a:lstStyle>
          <a:p>
            <a:pPr>
              <a:defRPr/>
            </a:pPr>
            <a:endParaRPr lang="en-US" altLang="zh-CN"/>
          </a:p>
        </p:txBody>
      </p:sp>
      <p:sp>
        <p:nvSpPr>
          <p:cNvPr id="1142788" name="Rectangle 4"/>
          <p:cNvSpPr>
            <a:spLocks noGrp="1" noChangeArrowheads="1"/>
          </p:cNvSpPr>
          <p:nvPr>
            <p:ph type="ftr" sz="quarter" idx="2"/>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a:lvl1pPr>
          </a:lstStyle>
          <a:p>
            <a:pPr>
              <a:defRPr/>
            </a:pPr>
            <a:endParaRPr lang="en-US" altLang="zh-CN"/>
          </a:p>
        </p:txBody>
      </p:sp>
      <p:sp>
        <p:nvSpPr>
          <p:cNvPr id="1142789" name="Rectangle 5"/>
          <p:cNvSpPr>
            <a:spLocks noGrp="1" noChangeArrowheads="1"/>
          </p:cNvSpPr>
          <p:nvPr>
            <p:ph type="sldNum" sz="quarter" idx="3"/>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a:lvl1pPr>
          </a:lstStyle>
          <a:p>
            <a:pPr>
              <a:defRPr/>
            </a:pPr>
            <a:fld id="{F00621A3-AF9D-44CC-8CA6-C2BA8BA5DBE7}" type="slidenum">
              <a:rPr lang="en-US" altLang="zh-CN"/>
              <a:pPr>
                <a:defRPr/>
              </a:pPr>
              <a:t>‹#›</a:t>
            </a:fld>
            <a:endParaRPr lang="en-US" altLang="zh-CN"/>
          </a:p>
        </p:txBody>
      </p:sp>
    </p:spTree>
    <p:extLst>
      <p:ext uri="{BB962C8B-B14F-4D97-AF65-F5344CB8AC3E}">
        <p14:creationId xmlns:p14="http://schemas.microsoft.com/office/powerpoint/2010/main" val="28921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1" name="Rectangle 3"/>
          <p:cNvSpPr>
            <a:spLocks noGrp="1" noChangeArrowheads="1"/>
          </p:cNvSpPr>
          <p:nvPr>
            <p:ph type="dt"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b="0">
                <a:solidFill>
                  <a:schemeClr val="tx1"/>
                </a:solidFill>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930275" y="741363"/>
            <a:ext cx="4937125" cy="3702050"/>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06463" y="4687888"/>
            <a:ext cx="4984750" cy="4445000"/>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3014" name="Rectangle 6"/>
          <p:cNvSpPr>
            <a:spLocks noGrp="1" noChangeArrowheads="1"/>
          </p:cNvSpPr>
          <p:nvPr>
            <p:ph type="ftr" sz="quarter" idx="4"/>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5" name="Rectangle 7"/>
          <p:cNvSpPr>
            <a:spLocks noGrp="1" noChangeArrowheads="1"/>
          </p:cNvSpPr>
          <p:nvPr>
            <p:ph type="sldNum" sz="quarter" idx="5"/>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b="0">
                <a:solidFill>
                  <a:schemeClr val="tx1"/>
                </a:solidFill>
                <a:ea typeface="宋体" pitchFamily="2" charset="-122"/>
              </a:defRPr>
            </a:lvl1pPr>
          </a:lstStyle>
          <a:p>
            <a:pPr>
              <a:defRPr/>
            </a:pPr>
            <a:fld id="{B21D2498-DA12-44B9-93A4-06D5BEA34E78}" type="slidenum">
              <a:rPr lang="en-US" altLang="zh-CN"/>
              <a:pPr>
                <a:defRPr/>
              </a:pPr>
              <a:t>‹#›</a:t>
            </a:fld>
            <a:endParaRPr lang="en-US" altLang="zh-CN"/>
          </a:p>
        </p:txBody>
      </p:sp>
    </p:spTree>
    <p:extLst>
      <p:ext uri="{BB962C8B-B14F-4D97-AF65-F5344CB8AC3E}">
        <p14:creationId xmlns:p14="http://schemas.microsoft.com/office/powerpoint/2010/main" val="3276193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nblogs.com/codestack/p/11135889.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nblogs.com/codestack/p/11135889.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A80CA2-DDAB-4EDF-ACD7-3819DF3A06E6}" type="slidenum">
              <a:rPr lang="en-US" altLang="zh-CN" smtClean="0"/>
              <a:pPr>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pitchFamily="2" charset="-122"/>
                <a:cs typeface="+mn-cs"/>
              </a:rPr>
              <a:t>Linux Namespaces</a:t>
            </a:r>
            <a:r>
              <a:rPr kumimoji="1" lang="zh-CN" altLang="en-US" sz="1200" b="0" i="0" kern="1200" dirty="0">
                <a:solidFill>
                  <a:schemeClr val="tx1"/>
                </a:solidFill>
                <a:effectLst/>
                <a:latin typeface="Times New Roman" pitchFamily="18" charset="0"/>
                <a:ea typeface="宋体" pitchFamily="2" charset="-122"/>
                <a:cs typeface="+mn-cs"/>
              </a:rPr>
              <a:t>机制提供一种资源隔离方案。</a:t>
            </a:r>
            <a:r>
              <a:rPr kumimoji="1" lang="en-US" altLang="zh-CN" sz="1200" b="0" i="0" kern="1200" dirty="0" err="1">
                <a:solidFill>
                  <a:schemeClr val="tx1"/>
                </a:solidFill>
                <a:effectLst/>
                <a:latin typeface="Times New Roman" pitchFamily="18" charset="0"/>
                <a:ea typeface="宋体" pitchFamily="2" charset="-122"/>
                <a:cs typeface="+mn-cs"/>
              </a:rPr>
              <a:t>PID,IPC,Network</a:t>
            </a:r>
            <a:r>
              <a:rPr kumimoji="1" lang="zh-CN" altLang="en-US" sz="1200" b="0" i="0" kern="1200" dirty="0">
                <a:solidFill>
                  <a:schemeClr val="tx1"/>
                </a:solidFill>
                <a:effectLst/>
                <a:latin typeface="Times New Roman" pitchFamily="18" charset="0"/>
                <a:ea typeface="宋体" pitchFamily="2" charset="-122"/>
                <a:cs typeface="+mn-cs"/>
              </a:rPr>
              <a:t>等系统资源不再是全局性的，而是属于某个特定的</a:t>
            </a:r>
            <a:r>
              <a:rPr kumimoji="1" lang="en-US" altLang="zh-CN" sz="1200" b="0" i="0" kern="1200" dirty="0">
                <a:solidFill>
                  <a:schemeClr val="tx1"/>
                </a:solidFill>
                <a:effectLst/>
                <a:latin typeface="Times New Roman" pitchFamily="18" charset="0"/>
                <a:ea typeface="宋体" pitchFamily="2" charset="-122"/>
                <a:cs typeface="+mn-cs"/>
              </a:rPr>
              <a:t>Namespace</a:t>
            </a:r>
            <a:r>
              <a:rPr kumimoji="1" lang="zh-CN" altLang="en-US" sz="1200" b="0" i="0" kern="1200" dirty="0">
                <a:solidFill>
                  <a:schemeClr val="tx1"/>
                </a:solidFill>
                <a:effectLst/>
                <a:latin typeface="Times New Roman" pitchFamily="18" charset="0"/>
                <a:ea typeface="宋体" pitchFamily="2" charset="-122"/>
                <a:cs typeface="+mn-cs"/>
              </a:rPr>
              <a:t>。每个</a:t>
            </a:r>
            <a:r>
              <a:rPr kumimoji="1" lang="en-US" altLang="zh-CN" sz="1200" b="0" i="0" kern="1200" dirty="0">
                <a:solidFill>
                  <a:schemeClr val="tx1"/>
                </a:solidFill>
                <a:effectLst/>
                <a:latin typeface="Times New Roman" pitchFamily="18" charset="0"/>
                <a:ea typeface="宋体" pitchFamily="2" charset="-122"/>
                <a:cs typeface="+mn-cs"/>
              </a:rPr>
              <a:t>namespace</a:t>
            </a:r>
            <a:r>
              <a:rPr kumimoji="1" lang="zh-CN" altLang="en-US" sz="1200" b="0" i="0" kern="1200" dirty="0">
                <a:solidFill>
                  <a:schemeClr val="tx1"/>
                </a:solidFill>
                <a:effectLst/>
                <a:latin typeface="Times New Roman" pitchFamily="18" charset="0"/>
                <a:ea typeface="宋体" pitchFamily="2" charset="-122"/>
                <a:cs typeface="+mn-cs"/>
              </a:rPr>
              <a:t>下的资源对于其他</a:t>
            </a:r>
            <a:r>
              <a:rPr kumimoji="1" lang="en-US" altLang="zh-CN" sz="1200" b="0" i="0" kern="1200" dirty="0">
                <a:solidFill>
                  <a:schemeClr val="tx1"/>
                </a:solidFill>
                <a:effectLst/>
                <a:latin typeface="Times New Roman" pitchFamily="18" charset="0"/>
                <a:ea typeface="宋体" pitchFamily="2" charset="-122"/>
                <a:cs typeface="+mn-cs"/>
              </a:rPr>
              <a:t>namespace</a:t>
            </a:r>
            <a:r>
              <a:rPr kumimoji="1" lang="zh-CN" altLang="en-US" sz="1200" b="0" i="0" kern="1200" dirty="0">
                <a:solidFill>
                  <a:schemeClr val="tx1"/>
                </a:solidFill>
                <a:effectLst/>
                <a:latin typeface="Times New Roman" pitchFamily="18" charset="0"/>
                <a:ea typeface="宋体" pitchFamily="2" charset="-122"/>
                <a:cs typeface="+mn-cs"/>
              </a:rPr>
              <a:t>下的资源都是透明，不可见的。</a:t>
            </a:r>
            <a:r>
              <a:rPr lang="zh-CN" altLang="en-US" dirty="0"/>
              <a:t>详细介绍请参考</a:t>
            </a:r>
            <a:r>
              <a:rPr lang="en-US" altLang="zh-CN" dirty="0"/>
              <a:t>namespace</a:t>
            </a:r>
            <a:r>
              <a:rPr lang="zh-CN" altLang="en-US" dirty="0"/>
              <a:t>机制</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12</a:t>
            </a:fld>
            <a:endParaRPr lang="en-US" altLang="zh-CN"/>
          </a:p>
        </p:txBody>
      </p:sp>
    </p:spTree>
    <p:extLst>
      <p:ext uri="{BB962C8B-B14F-4D97-AF65-F5344CB8AC3E}">
        <p14:creationId xmlns:p14="http://schemas.microsoft.com/office/powerpoint/2010/main" val="385104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有设置状态为</a:t>
            </a:r>
            <a:r>
              <a:rPr lang="en-US" altLang="zh-CN" dirty="0" err="1"/>
              <a:t>ss_UNCONNECTED</a:t>
            </a:r>
            <a:r>
              <a:rPr lang="zh-CN" altLang="en-US" dirty="0"/>
              <a:t>，有设置套接口和传输层直接的接口</a:t>
            </a:r>
            <a:r>
              <a:rPr lang="en-US" altLang="zh-CN" dirty="0"/>
              <a:t>ops</a:t>
            </a:r>
            <a:r>
              <a:rPr lang="zh-CN" altLang="en-US" dirty="0"/>
              <a:t>，还有分配传输控制块并对传输控制块做一些设置，比如是否需要检验和是否是面向连接的传输控制块</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13</a:t>
            </a:fld>
            <a:endParaRPr lang="en-US" altLang="zh-CN"/>
          </a:p>
        </p:txBody>
      </p:sp>
    </p:spTree>
    <p:extLst>
      <p:ext uri="{BB962C8B-B14F-4D97-AF65-F5344CB8AC3E}">
        <p14:creationId xmlns:p14="http://schemas.microsoft.com/office/powerpoint/2010/main" val="303385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14</a:t>
            </a:fld>
            <a:endParaRPr lang="en-US" altLang="zh-CN"/>
          </a:p>
        </p:txBody>
      </p:sp>
    </p:spTree>
    <p:extLst>
      <p:ext uri="{BB962C8B-B14F-4D97-AF65-F5344CB8AC3E}">
        <p14:creationId xmlns:p14="http://schemas.microsoft.com/office/powerpoint/2010/main" val="10008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15</a:t>
            </a:fld>
            <a:endParaRPr lang="en-US" altLang="zh-CN"/>
          </a:p>
        </p:txBody>
      </p:sp>
    </p:spTree>
    <p:extLst>
      <p:ext uri="{BB962C8B-B14F-4D97-AF65-F5344CB8AC3E}">
        <p14:creationId xmlns:p14="http://schemas.microsoft.com/office/powerpoint/2010/main" val="276638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16</a:t>
            </a:fld>
            <a:endParaRPr lang="en-US" altLang="zh-CN"/>
          </a:p>
        </p:txBody>
      </p:sp>
    </p:spTree>
    <p:extLst>
      <p:ext uri="{BB962C8B-B14F-4D97-AF65-F5344CB8AC3E}">
        <p14:creationId xmlns:p14="http://schemas.microsoft.com/office/powerpoint/2010/main" val="110269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上面讲了这么多连接，很多人可能会有疑问，那数据在哪里呢，数据的处理主要是调用</a:t>
            </a:r>
            <a:r>
              <a:rPr lang="en-US" altLang="zh-CN" sz="1200" kern="0" dirty="0" err="1"/>
              <a:t>sock_sendmsg</a:t>
            </a:r>
            <a:r>
              <a:rPr lang="en-US" altLang="zh-CN" sz="1200" kern="0" dirty="0"/>
              <a:t>()</a:t>
            </a:r>
            <a:r>
              <a:rPr lang="zh-CN" altLang="en-US" sz="1200" kern="0" dirty="0"/>
              <a:t>函数和</a:t>
            </a:r>
            <a:r>
              <a:rPr lang="en-US" altLang="zh-CN" sz="1200" kern="0" dirty="0" err="1"/>
              <a:t>sock_recvmsg</a:t>
            </a:r>
            <a:r>
              <a:rPr lang="en-US" altLang="zh-CN" sz="1200" kern="0" dirty="0"/>
              <a:t>()</a:t>
            </a:r>
            <a:r>
              <a:rPr lang="zh-CN" altLang="en-US" sz="1200" kern="0" dirty="0"/>
              <a:t>函数</a:t>
            </a:r>
            <a:endParaRPr lang="en-US" altLang="zh-CN" sz="1200" kern="0"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17</a:t>
            </a:fld>
            <a:endParaRPr lang="en-US" altLang="zh-CN"/>
          </a:p>
        </p:txBody>
      </p:sp>
    </p:spTree>
    <p:extLst>
      <p:ext uri="{BB962C8B-B14F-4D97-AF65-F5344CB8AC3E}">
        <p14:creationId xmlns:p14="http://schemas.microsoft.com/office/powerpoint/2010/main" val="326269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上面讲了这么多连接，很多人可能会有疑问，那数据在哪里呢，数据的处理主要是调用</a:t>
            </a:r>
            <a:r>
              <a:rPr lang="en-US" altLang="zh-CN" sz="1200" kern="0" dirty="0" err="1"/>
              <a:t>sock_sendmsg</a:t>
            </a:r>
            <a:r>
              <a:rPr lang="en-US" altLang="zh-CN" sz="1200" kern="0" dirty="0"/>
              <a:t>()</a:t>
            </a:r>
            <a:r>
              <a:rPr lang="zh-CN" altLang="en-US" sz="1200" kern="0" dirty="0"/>
              <a:t>函数和</a:t>
            </a:r>
            <a:r>
              <a:rPr lang="en-US" altLang="zh-CN" sz="1200" kern="0" dirty="0" err="1"/>
              <a:t>sock_recvmsg</a:t>
            </a:r>
            <a:r>
              <a:rPr lang="en-US" altLang="zh-CN" sz="1200" kern="0" dirty="0"/>
              <a:t>()</a:t>
            </a:r>
            <a:r>
              <a:rPr lang="zh-CN" altLang="en-US" sz="1200" kern="0" dirty="0"/>
              <a:t>函数</a:t>
            </a:r>
            <a:endParaRPr lang="en-US" altLang="zh-CN" sz="1200" kern="0"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18</a:t>
            </a:fld>
            <a:endParaRPr lang="en-US" altLang="zh-CN"/>
          </a:p>
        </p:txBody>
      </p:sp>
    </p:spTree>
    <p:extLst>
      <p:ext uri="{BB962C8B-B14F-4D97-AF65-F5344CB8AC3E}">
        <p14:creationId xmlns:p14="http://schemas.microsoft.com/office/powerpoint/2010/main" val="1423200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20</a:t>
            </a:fld>
            <a:endParaRPr lang="en-US" altLang="zh-CN"/>
          </a:p>
        </p:txBody>
      </p:sp>
    </p:spTree>
    <p:extLst>
      <p:ext uri="{BB962C8B-B14F-4D97-AF65-F5344CB8AC3E}">
        <p14:creationId xmlns:p14="http://schemas.microsoft.com/office/powerpoint/2010/main" val="1499081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hlinkClick r:id="rId3"/>
              </a:rPr>
              <a:t>https://www.cnblogs.com/codestack/p/11135889.html</a:t>
            </a:r>
            <a:endParaRPr lang="en-US" altLang="zh-CN" dirty="0"/>
          </a:p>
          <a:p>
            <a:r>
              <a:rPr lang="en-US" altLang="zh-CN" dirty="0"/>
              <a:t>Sock</a:t>
            </a:r>
            <a:r>
              <a:rPr lang="zh-CN" altLang="en-US" dirty="0"/>
              <a:t>结构体介绍参考</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26</a:t>
            </a:fld>
            <a:endParaRPr lang="en-US" altLang="zh-CN"/>
          </a:p>
        </p:txBody>
      </p:sp>
    </p:spTree>
    <p:extLst>
      <p:ext uri="{BB962C8B-B14F-4D97-AF65-F5344CB8AC3E}">
        <p14:creationId xmlns:p14="http://schemas.microsoft.com/office/powerpoint/2010/main" val="311173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hlinkClick r:id="rId3"/>
              </a:rPr>
              <a:t>https://www.cnblogs.com/codestack/p/11135889.html</a:t>
            </a:r>
            <a:endParaRPr lang="en-US" altLang="zh-CN" dirty="0"/>
          </a:p>
          <a:p>
            <a:r>
              <a:rPr lang="en-US" altLang="zh-CN" dirty="0"/>
              <a:t>Sock</a:t>
            </a:r>
            <a:r>
              <a:rPr lang="zh-CN" altLang="en-US" dirty="0"/>
              <a:t>结构体介绍参考</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27</a:t>
            </a:fld>
            <a:endParaRPr lang="en-US" altLang="zh-CN"/>
          </a:p>
        </p:txBody>
      </p:sp>
    </p:spTree>
    <p:extLst>
      <p:ext uri="{BB962C8B-B14F-4D97-AF65-F5344CB8AC3E}">
        <p14:creationId xmlns:p14="http://schemas.microsoft.com/office/powerpoint/2010/main" val="33342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a:t>
            </a:fld>
            <a:endParaRPr lang="en-US" altLang="zh-CN"/>
          </a:p>
        </p:txBody>
      </p:sp>
    </p:spTree>
    <p:extLst>
      <p:ext uri="{BB962C8B-B14F-4D97-AF65-F5344CB8AC3E}">
        <p14:creationId xmlns:p14="http://schemas.microsoft.com/office/powerpoint/2010/main" val="752163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28</a:t>
            </a:fld>
            <a:endParaRPr lang="en-US" altLang="zh-CN"/>
          </a:p>
        </p:txBody>
      </p:sp>
    </p:spTree>
    <p:extLst>
      <p:ext uri="{BB962C8B-B14F-4D97-AF65-F5344CB8AC3E}">
        <p14:creationId xmlns:p14="http://schemas.microsoft.com/office/powerpoint/2010/main" val="77538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29</a:t>
            </a:fld>
            <a:endParaRPr lang="en-US" altLang="zh-CN"/>
          </a:p>
        </p:txBody>
      </p:sp>
    </p:spTree>
    <p:extLst>
      <p:ext uri="{BB962C8B-B14F-4D97-AF65-F5344CB8AC3E}">
        <p14:creationId xmlns:p14="http://schemas.microsoft.com/office/powerpoint/2010/main" val="159165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30</a:t>
            </a:fld>
            <a:endParaRPr lang="en-US" altLang="zh-CN"/>
          </a:p>
        </p:txBody>
      </p:sp>
    </p:spTree>
    <p:extLst>
      <p:ext uri="{BB962C8B-B14F-4D97-AF65-F5344CB8AC3E}">
        <p14:creationId xmlns:p14="http://schemas.microsoft.com/office/powerpoint/2010/main" val="1426017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rcv_nxt</a:t>
            </a:r>
            <a:r>
              <a:rPr lang="zh-CN" altLang="en-US" dirty="0"/>
              <a:t>等待接收的下一个</a:t>
            </a:r>
            <a:r>
              <a:rPr lang="en-US" altLang="zh-CN" dirty="0" err="1"/>
              <a:t>tcp</a:t>
            </a:r>
            <a:r>
              <a:rPr lang="zh-CN" altLang="en-US" dirty="0"/>
              <a:t>段的序号，没接收一个</a:t>
            </a:r>
            <a:r>
              <a:rPr lang="en-US" altLang="zh-CN" dirty="0" err="1"/>
              <a:t>tcp</a:t>
            </a:r>
            <a:r>
              <a:rPr lang="zh-CN" altLang="en-US" dirty="0"/>
              <a:t>段之后都会更新该值；</a:t>
            </a:r>
            <a:endParaRPr lang="en-US" altLang="zh-CN" dirty="0"/>
          </a:p>
          <a:p>
            <a:r>
              <a:rPr lang="en-US" altLang="zh-CN" dirty="0" err="1"/>
              <a:t>snd_nxt</a:t>
            </a:r>
            <a:r>
              <a:rPr lang="zh-CN" altLang="en-US" dirty="0"/>
              <a:t>等待发送的下一个</a:t>
            </a:r>
            <a:r>
              <a:rPr lang="en-US" altLang="zh-CN" dirty="0" err="1"/>
              <a:t>tcp</a:t>
            </a:r>
            <a:r>
              <a:rPr lang="zh-CN" altLang="en-US" dirty="0"/>
              <a:t>段的序号；</a:t>
            </a:r>
            <a:endParaRPr lang="en-US" altLang="zh-CN" dirty="0"/>
          </a:p>
          <a:p>
            <a:r>
              <a:rPr lang="en-US" altLang="zh-CN" dirty="0" err="1"/>
              <a:t>snd_una</a:t>
            </a:r>
            <a:r>
              <a:rPr lang="zh-CN" altLang="en-US" dirty="0"/>
              <a:t>在输出的段中，最早一个未确认段的序号；</a:t>
            </a:r>
            <a:endParaRPr lang="en-US" altLang="zh-CN" dirty="0"/>
          </a:p>
          <a:p>
            <a:r>
              <a:rPr lang="en-US" altLang="zh-CN" dirty="0" err="1"/>
              <a:t>rcv_tstamp</a:t>
            </a:r>
            <a:r>
              <a:rPr lang="zh-CN" altLang="en-US" dirty="0"/>
              <a:t>最近一次收到</a:t>
            </a:r>
            <a:r>
              <a:rPr lang="en-US" altLang="zh-CN" dirty="0" err="1"/>
              <a:t>ack</a:t>
            </a:r>
            <a:r>
              <a:rPr lang="zh-CN" altLang="en-US" dirty="0"/>
              <a:t>段的时间，用于</a:t>
            </a:r>
            <a:r>
              <a:rPr lang="en-US" altLang="zh-CN" dirty="0" err="1"/>
              <a:t>ack</a:t>
            </a:r>
            <a:r>
              <a:rPr lang="zh-CN" altLang="en-US" dirty="0"/>
              <a:t>保活；</a:t>
            </a:r>
            <a:endParaRPr lang="en-US" altLang="zh-CN" dirty="0"/>
          </a:p>
          <a:p>
            <a:r>
              <a:rPr lang="en-US" altLang="zh-CN" dirty="0" err="1"/>
              <a:t>lsndtime</a:t>
            </a:r>
            <a:r>
              <a:rPr lang="zh-CN" altLang="en-US" dirty="0"/>
              <a:t>最近一次发送数据包的时间，主要用于拥塞窗口的设置；</a:t>
            </a:r>
            <a:endParaRPr lang="en-US" altLang="zh-CN" dirty="0"/>
          </a:p>
          <a:p>
            <a:r>
              <a:rPr lang="en-US" altLang="zh-CN" dirty="0" err="1"/>
              <a:t>snd_ssthresh</a:t>
            </a:r>
            <a:r>
              <a:rPr lang="zh-CN" altLang="en-US" dirty="0"/>
              <a:t>拥塞控制时慢启动的阈值；</a:t>
            </a:r>
            <a:endParaRPr lang="en-US" altLang="zh-CN" dirty="0"/>
          </a:p>
          <a:p>
            <a:r>
              <a:rPr lang="en-US" altLang="zh-CN" dirty="0" err="1"/>
              <a:t>snd_cwnd</a:t>
            </a:r>
            <a:r>
              <a:rPr lang="zh-CN" altLang="en-US" dirty="0"/>
              <a:t>当前拥塞窗口的大小；</a:t>
            </a:r>
            <a:endParaRPr lang="en-US" altLang="zh-CN" dirty="0"/>
          </a:p>
          <a:p>
            <a:r>
              <a:rPr lang="en-US" altLang="zh-CN" dirty="0" err="1"/>
              <a:t>rcv_wnd</a:t>
            </a:r>
            <a:r>
              <a:rPr lang="zh-CN" altLang="en-US" dirty="0"/>
              <a:t>当前接收窗口的大小；</a:t>
            </a:r>
          </a:p>
        </p:txBody>
      </p:sp>
      <p:sp>
        <p:nvSpPr>
          <p:cNvPr id="4" name="灯片编号占位符 3"/>
          <p:cNvSpPr>
            <a:spLocks noGrp="1"/>
          </p:cNvSpPr>
          <p:nvPr>
            <p:ph type="sldNum" sz="quarter" idx="10"/>
          </p:nvPr>
        </p:nvSpPr>
        <p:spPr/>
        <p:txBody>
          <a:bodyPr/>
          <a:lstStyle/>
          <a:p>
            <a:fld id="{B0ADBA3F-6EB8-2F45-AFD1-E2FE43DB95BC}" type="slidenum">
              <a:rPr lang="en-US" smtClean="0"/>
              <a:pPr/>
              <a:t>31</a:t>
            </a:fld>
            <a:endParaRPr lang="en-US"/>
          </a:p>
        </p:txBody>
      </p:sp>
    </p:spTree>
    <p:extLst>
      <p:ext uri="{BB962C8B-B14F-4D97-AF65-F5344CB8AC3E}">
        <p14:creationId xmlns:p14="http://schemas.microsoft.com/office/powerpoint/2010/main" val="220736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rcv_nxt</a:t>
            </a:r>
            <a:r>
              <a:rPr lang="zh-CN" altLang="en-US" dirty="0"/>
              <a:t>等待接收的下一个</a:t>
            </a:r>
            <a:r>
              <a:rPr lang="en-US" altLang="zh-CN" dirty="0" err="1"/>
              <a:t>tcp</a:t>
            </a:r>
            <a:r>
              <a:rPr lang="zh-CN" altLang="en-US" dirty="0"/>
              <a:t>段的序号，没接收一个</a:t>
            </a:r>
            <a:r>
              <a:rPr lang="en-US" altLang="zh-CN" dirty="0" err="1"/>
              <a:t>tcp</a:t>
            </a:r>
            <a:r>
              <a:rPr lang="zh-CN" altLang="en-US" dirty="0"/>
              <a:t>段之后都会更新该值；</a:t>
            </a:r>
            <a:endParaRPr lang="en-US" altLang="zh-CN" dirty="0"/>
          </a:p>
          <a:p>
            <a:r>
              <a:rPr lang="en-US" altLang="zh-CN" dirty="0" err="1"/>
              <a:t>snd_nxt</a:t>
            </a:r>
            <a:r>
              <a:rPr lang="zh-CN" altLang="en-US" dirty="0"/>
              <a:t>等待发送的下一个</a:t>
            </a:r>
            <a:r>
              <a:rPr lang="en-US" altLang="zh-CN" dirty="0" err="1"/>
              <a:t>tcp</a:t>
            </a:r>
            <a:r>
              <a:rPr lang="zh-CN" altLang="en-US" dirty="0"/>
              <a:t>段的序号；</a:t>
            </a:r>
            <a:endParaRPr lang="en-US" altLang="zh-CN" dirty="0"/>
          </a:p>
          <a:p>
            <a:r>
              <a:rPr lang="en-US" altLang="zh-CN" dirty="0" err="1"/>
              <a:t>snd_una</a:t>
            </a:r>
            <a:r>
              <a:rPr lang="zh-CN" altLang="en-US" dirty="0"/>
              <a:t>在输出的段中，最早一个未确认段的序号；</a:t>
            </a:r>
            <a:endParaRPr lang="en-US" altLang="zh-CN" dirty="0"/>
          </a:p>
          <a:p>
            <a:r>
              <a:rPr lang="en-US" altLang="zh-CN" dirty="0" err="1"/>
              <a:t>rcv_tstamp</a:t>
            </a:r>
            <a:r>
              <a:rPr lang="zh-CN" altLang="en-US" dirty="0"/>
              <a:t>最近一次收到</a:t>
            </a:r>
            <a:r>
              <a:rPr lang="en-US" altLang="zh-CN" dirty="0" err="1"/>
              <a:t>ack</a:t>
            </a:r>
            <a:r>
              <a:rPr lang="zh-CN" altLang="en-US" dirty="0"/>
              <a:t>段的时间，用于</a:t>
            </a:r>
            <a:r>
              <a:rPr lang="en-US" altLang="zh-CN" dirty="0" err="1"/>
              <a:t>ack</a:t>
            </a:r>
            <a:r>
              <a:rPr lang="zh-CN" altLang="en-US" dirty="0"/>
              <a:t>保活；</a:t>
            </a:r>
            <a:endParaRPr lang="en-US" altLang="zh-CN" dirty="0"/>
          </a:p>
          <a:p>
            <a:r>
              <a:rPr lang="en-US" altLang="zh-CN" dirty="0" err="1"/>
              <a:t>lsndtime</a:t>
            </a:r>
            <a:r>
              <a:rPr lang="zh-CN" altLang="en-US" dirty="0"/>
              <a:t>最近一次发送数据包的时间，主要用于拥塞窗口的设置；</a:t>
            </a:r>
            <a:endParaRPr lang="en-US" altLang="zh-CN" dirty="0"/>
          </a:p>
          <a:p>
            <a:r>
              <a:rPr lang="en-US" altLang="zh-CN" dirty="0" err="1"/>
              <a:t>snd_ssthresh</a:t>
            </a:r>
            <a:r>
              <a:rPr lang="zh-CN" altLang="en-US" dirty="0"/>
              <a:t>拥塞控制时慢启动的阈值；</a:t>
            </a:r>
            <a:endParaRPr lang="en-US" altLang="zh-CN" dirty="0"/>
          </a:p>
          <a:p>
            <a:r>
              <a:rPr lang="en-US" altLang="zh-CN" dirty="0" err="1"/>
              <a:t>snd_cwnd</a:t>
            </a:r>
            <a:r>
              <a:rPr lang="zh-CN" altLang="en-US" dirty="0"/>
              <a:t>当前拥塞窗口的大小；</a:t>
            </a:r>
            <a:endParaRPr lang="en-US" altLang="zh-CN" dirty="0"/>
          </a:p>
          <a:p>
            <a:r>
              <a:rPr lang="en-US" altLang="zh-CN" dirty="0" err="1"/>
              <a:t>rcv_wnd</a:t>
            </a:r>
            <a:r>
              <a:rPr lang="zh-CN" altLang="en-US" dirty="0"/>
              <a:t>当前接收窗口的大小；</a:t>
            </a:r>
          </a:p>
        </p:txBody>
      </p:sp>
      <p:sp>
        <p:nvSpPr>
          <p:cNvPr id="4" name="灯片编号占位符 3"/>
          <p:cNvSpPr>
            <a:spLocks noGrp="1"/>
          </p:cNvSpPr>
          <p:nvPr>
            <p:ph type="sldNum" sz="quarter" idx="10"/>
          </p:nvPr>
        </p:nvSpPr>
        <p:spPr/>
        <p:txBody>
          <a:bodyPr/>
          <a:lstStyle/>
          <a:p>
            <a:fld id="{B0ADBA3F-6EB8-2F45-AFD1-E2FE43DB95BC}" type="slidenum">
              <a:rPr lang="en-US" smtClean="0"/>
              <a:pPr/>
              <a:t>32</a:t>
            </a:fld>
            <a:endParaRPr lang="en-US"/>
          </a:p>
        </p:txBody>
      </p:sp>
    </p:spTree>
    <p:extLst>
      <p:ext uri="{BB962C8B-B14F-4D97-AF65-F5344CB8AC3E}">
        <p14:creationId xmlns:p14="http://schemas.microsoft.com/office/powerpoint/2010/main" val="4293835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rcv_nxt</a:t>
            </a:r>
            <a:r>
              <a:rPr lang="zh-CN" altLang="en-US" dirty="0"/>
              <a:t>等待接收的下一个</a:t>
            </a:r>
            <a:r>
              <a:rPr lang="en-US" altLang="zh-CN" dirty="0" err="1"/>
              <a:t>tcp</a:t>
            </a:r>
            <a:r>
              <a:rPr lang="zh-CN" altLang="en-US" dirty="0"/>
              <a:t>段的序号，没接收一个</a:t>
            </a:r>
            <a:r>
              <a:rPr lang="en-US" altLang="zh-CN" dirty="0" err="1"/>
              <a:t>tcp</a:t>
            </a:r>
            <a:r>
              <a:rPr lang="zh-CN" altLang="en-US" dirty="0"/>
              <a:t>段之后都会更新该值；</a:t>
            </a:r>
            <a:endParaRPr lang="en-US" altLang="zh-CN" dirty="0"/>
          </a:p>
          <a:p>
            <a:r>
              <a:rPr lang="en-US" altLang="zh-CN" dirty="0" err="1"/>
              <a:t>snd_nxt</a:t>
            </a:r>
            <a:r>
              <a:rPr lang="zh-CN" altLang="en-US" dirty="0"/>
              <a:t>等待发送的下一个</a:t>
            </a:r>
            <a:r>
              <a:rPr lang="en-US" altLang="zh-CN" dirty="0" err="1"/>
              <a:t>tcp</a:t>
            </a:r>
            <a:r>
              <a:rPr lang="zh-CN" altLang="en-US" dirty="0"/>
              <a:t>段的序号；</a:t>
            </a:r>
            <a:endParaRPr lang="en-US" altLang="zh-CN" dirty="0"/>
          </a:p>
          <a:p>
            <a:r>
              <a:rPr lang="en-US" altLang="zh-CN" dirty="0" err="1"/>
              <a:t>snd_una</a:t>
            </a:r>
            <a:r>
              <a:rPr lang="zh-CN" altLang="en-US" dirty="0"/>
              <a:t>在输出的段中，最早一个未确认段的序号；</a:t>
            </a:r>
            <a:endParaRPr lang="en-US" altLang="zh-CN" dirty="0"/>
          </a:p>
          <a:p>
            <a:r>
              <a:rPr lang="en-US" altLang="zh-CN" dirty="0" err="1"/>
              <a:t>rcv_tstamp</a:t>
            </a:r>
            <a:r>
              <a:rPr lang="zh-CN" altLang="en-US" dirty="0"/>
              <a:t>最近一次收到</a:t>
            </a:r>
            <a:r>
              <a:rPr lang="en-US" altLang="zh-CN" dirty="0" err="1"/>
              <a:t>ack</a:t>
            </a:r>
            <a:r>
              <a:rPr lang="zh-CN" altLang="en-US" dirty="0"/>
              <a:t>段的时间，用于</a:t>
            </a:r>
            <a:r>
              <a:rPr lang="en-US" altLang="zh-CN" dirty="0" err="1"/>
              <a:t>ack</a:t>
            </a:r>
            <a:r>
              <a:rPr lang="zh-CN" altLang="en-US" dirty="0"/>
              <a:t>保活；</a:t>
            </a:r>
            <a:endParaRPr lang="en-US" altLang="zh-CN" dirty="0"/>
          </a:p>
          <a:p>
            <a:r>
              <a:rPr lang="en-US" altLang="zh-CN" dirty="0" err="1"/>
              <a:t>lsndtime</a:t>
            </a:r>
            <a:r>
              <a:rPr lang="zh-CN" altLang="en-US" dirty="0"/>
              <a:t>最近一次发送数据包的时间，主要用于拥塞窗口的设置；</a:t>
            </a:r>
            <a:endParaRPr lang="en-US" altLang="zh-CN" dirty="0"/>
          </a:p>
          <a:p>
            <a:r>
              <a:rPr lang="en-US" altLang="zh-CN" dirty="0" err="1"/>
              <a:t>snd_ssthresh</a:t>
            </a:r>
            <a:r>
              <a:rPr lang="zh-CN" altLang="en-US" dirty="0"/>
              <a:t>拥塞控制时慢启动的阈值；</a:t>
            </a:r>
            <a:endParaRPr lang="en-US" altLang="zh-CN" dirty="0"/>
          </a:p>
          <a:p>
            <a:r>
              <a:rPr lang="en-US" altLang="zh-CN" dirty="0" err="1"/>
              <a:t>snd_cwnd</a:t>
            </a:r>
            <a:r>
              <a:rPr lang="zh-CN" altLang="en-US" dirty="0"/>
              <a:t>当前拥塞窗口的大小；</a:t>
            </a:r>
            <a:endParaRPr lang="en-US" altLang="zh-CN" dirty="0"/>
          </a:p>
          <a:p>
            <a:r>
              <a:rPr lang="en-US" altLang="zh-CN" dirty="0" err="1"/>
              <a:t>rcv_wnd</a:t>
            </a:r>
            <a:r>
              <a:rPr lang="zh-CN" altLang="en-US" dirty="0"/>
              <a:t>当前接收窗口的大小；</a:t>
            </a:r>
          </a:p>
        </p:txBody>
      </p:sp>
      <p:sp>
        <p:nvSpPr>
          <p:cNvPr id="4" name="灯片编号占位符 3"/>
          <p:cNvSpPr>
            <a:spLocks noGrp="1"/>
          </p:cNvSpPr>
          <p:nvPr>
            <p:ph type="sldNum" sz="quarter" idx="10"/>
          </p:nvPr>
        </p:nvSpPr>
        <p:spPr/>
        <p:txBody>
          <a:bodyPr/>
          <a:lstStyle/>
          <a:p>
            <a:fld id="{B0ADBA3F-6EB8-2F45-AFD1-E2FE43DB95BC}" type="slidenum">
              <a:rPr lang="en-US" smtClean="0"/>
              <a:pPr/>
              <a:t>33</a:t>
            </a:fld>
            <a:endParaRPr lang="en-US"/>
          </a:p>
        </p:txBody>
      </p:sp>
    </p:spTree>
    <p:extLst>
      <p:ext uri="{BB962C8B-B14F-4D97-AF65-F5344CB8AC3E}">
        <p14:creationId xmlns:p14="http://schemas.microsoft.com/office/powerpoint/2010/main" val="2870894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34</a:t>
            </a:fld>
            <a:endParaRPr lang="en-US" altLang="zh-CN"/>
          </a:p>
        </p:txBody>
      </p:sp>
    </p:spTree>
    <p:extLst>
      <p:ext uri="{BB962C8B-B14F-4D97-AF65-F5344CB8AC3E}">
        <p14:creationId xmlns:p14="http://schemas.microsoft.com/office/powerpoint/2010/main" val="4115814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35</a:t>
            </a:fld>
            <a:endParaRPr lang="en-US" altLang="zh-CN"/>
          </a:p>
        </p:txBody>
      </p:sp>
    </p:spTree>
    <p:extLst>
      <p:ext uri="{BB962C8B-B14F-4D97-AF65-F5344CB8AC3E}">
        <p14:creationId xmlns:p14="http://schemas.microsoft.com/office/powerpoint/2010/main" val="3422345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36</a:t>
            </a:fld>
            <a:endParaRPr lang="en-US" altLang="zh-CN"/>
          </a:p>
        </p:txBody>
      </p:sp>
    </p:spTree>
    <p:extLst>
      <p:ext uri="{BB962C8B-B14F-4D97-AF65-F5344CB8AC3E}">
        <p14:creationId xmlns:p14="http://schemas.microsoft.com/office/powerpoint/2010/main" val="20442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37</a:t>
            </a:fld>
            <a:endParaRPr lang="en-US" altLang="zh-CN"/>
          </a:p>
        </p:txBody>
      </p:sp>
    </p:spTree>
    <p:extLst>
      <p:ext uri="{BB962C8B-B14F-4D97-AF65-F5344CB8AC3E}">
        <p14:creationId xmlns:p14="http://schemas.microsoft.com/office/powerpoint/2010/main" val="64090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Socket</a:t>
            </a:r>
            <a:r>
              <a:rPr lang="zh-CN" altLang="en-US" dirty="0"/>
              <a:t>编程第一步当然是创建一个</a:t>
            </a:r>
            <a:r>
              <a:rPr lang="en-US" altLang="zh-CN" dirty="0"/>
              <a:t>socket</a:t>
            </a:r>
            <a:r>
              <a:rPr lang="zh-CN" altLang="en-US" dirty="0"/>
              <a:t>，但很多网络编程的开发者很容易去网上抄这样的例子，但是为什么第一个参数要使用</a:t>
            </a:r>
            <a:r>
              <a:rPr lang="en-US" altLang="zh-CN" dirty="0"/>
              <a:t>AF_INET</a:t>
            </a:r>
            <a:r>
              <a:rPr lang="zh-CN" altLang="en-US" dirty="0"/>
              <a:t>，为什么第二个参数要使用</a:t>
            </a:r>
            <a:r>
              <a:rPr lang="en-US" altLang="zh-CN" dirty="0"/>
              <a:t>SOCK_STREAM</a:t>
            </a:r>
            <a:r>
              <a:rPr lang="zh-CN" altLang="en-US" dirty="0"/>
              <a:t>或者</a:t>
            </a:r>
            <a:r>
              <a:rPr lang="en-US" altLang="zh-CN" dirty="0"/>
              <a:t>SOCK_DGRAM</a:t>
            </a:r>
            <a:r>
              <a:rPr lang="zh-CN" altLang="en-US" dirty="0"/>
              <a:t>，为什么第三个参数要填</a:t>
            </a:r>
            <a:r>
              <a:rPr lang="en-US" altLang="zh-CN" dirty="0"/>
              <a:t>0</a:t>
            </a:r>
            <a:r>
              <a:rPr lang="zh-CN" altLang="en-US" dirty="0"/>
              <a:t>呢。首先我们需要先了解</a:t>
            </a:r>
            <a:r>
              <a:rPr lang="en-US" altLang="zh-CN" dirty="0"/>
              <a:t>socket</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a:t>
            </a:fld>
            <a:endParaRPr lang="en-US" altLang="zh-CN"/>
          </a:p>
        </p:txBody>
      </p:sp>
    </p:spTree>
    <p:extLst>
      <p:ext uri="{BB962C8B-B14F-4D97-AF65-F5344CB8AC3E}">
        <p14:creationId xmlns:p14="http://schemas.microsoft.com/office/powerpoint/2010/main" val="2711390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38</a:t>
            </a:fld>
            <a:endParaRPr lang="en-US" altLang="zh-CN"/>
          </a:p>
        </p:txBody>
      </p:sp>
    </p:spTree>
    <p:extLst>
      <p:ext uri="{BB962C8B-B14F-4D97-AF65-F5344CB8AC3E}">
        <p14:creationId xmlns:p14="http://schemas.microsoft.com/office/powerpoint/2010/main" val="386816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41</a:t>
            </a:fld>
            <a:endParaRPr lang="en-US" altLang="zh-CN"/>
          </a:p>
        </p:txBody>
      </p:sp>
    </p:spTree>
    <p:extLst>
      <p:ext uri="{BB962C8B-B14F-4D97-AF65-F5344CB8AC3E}">
        <p14:creationId xmlns:p14="http://schemas.microsoft.com/office/powerpoint/2010/main" val="2762532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42</a:t>
            </a:fld>
            <a:endParaRPr lang="en-US" altLang="zh-CN"/>
          </a:p>
        </p:txBody>
      </p:sp>
    </p:spTree>
    <p:extLst>
      <p:ext uri="{BB962C8B-B14F-4D97-AF65-F5344CB8AC3E}">
        <p14:creationId xmlns:p14="http://schemas.microsoft.com/office/powerpoint/2010/main" val="3645669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Tcp_v4_connect</a:t>
            </a:r>
            <a:r>
              <a:rPr lang="zh-CN" altLang="en-US" dirty="0"/>
              <a:t>是初始化一个连接主要作用</a:t>
            </a:r>
            <a:r>
              <a:rPr kumimoji="1" lang="zh-CN" altLang="en-US" sz="1200" b="0" i="0" u="none" strike="noStrike" kern="1200" baseline="0" dirty="0">
                <a:solidFill>
                  <a:schemeClr val="tx1"/>
                </a:solidFill>
                <a:latin typeface="Times New Roman" pitchFamily="18" charset="0"/>
                <a:ea typeface="宋体" pitchFamily="2" charset="-122"/>
                <a:cs typeface="+mn-cs"/>
              </a:rPr>
              <a:t>根据用户提供的目的地址，设置好了传输控制块，为传输做好准备。</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43</a:t>
            </a:fld>
            <a:endParaRPr lang="en-US" altLang="zh-CN"/>
          </a:p>
        </p:txBody>
      </p:sp>
    </p:spTree>
    <p:extLst>
      <p:ext uri="{BB962C8B-B14F-4D97-AF65-F5344CB8AC3E}">
        <p14:creationId xmlns:p14="http://schemas.microsoft.com/office/powerpoint/2010/main" val="1861401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a:t>Tcp_v4_connect</a:t>
            </a:r>
            <a:r>
              <a:rPr lang="zh-CN" altLang="en-US" dirty="0"/>
              <a:t>是初始化一个连接主要作用</a:t>
            </a:r>
            <a:r>
              <a:rPr kumimoji="1" lang="zh-CN" altLang="en-US" sz="1200" b="0" i="0" u="none" strike="noStrike" kern="1200" baseline="0" dirty="0">
                <a:solidFill>
                  <a:schemeClr val="tx1"/>
                </a:solidFill>
                <a:latin typeface="Times New Roman" pitchFamily="18" charset="0"/>
                <a:ea typeface="宋体" pitchFamily="2" charset="-122"/>
                <a:cs typeface="+mn-cs"/>
              </a:rPr>
              <a:t>根据用户提供的目的地址，设置好了传输控制块，为传输做好准备。</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44</a:t>
            </a:fld>
            <a:endParaRPr lang="en-US" altLang="zh-CN"/>
          </a:p>
        </p:txBody>
      </p:sp>
    </p:spTree>
    <p:extLst>
      <p:ext uri="{BB962C8B-B14F-4D97-AF65-F5344CB8AC3E}">
        <p14:creationId xmlns:p14="http://schemas.microsoft.com/office/powerpoint/2010/main" val="25355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Tcp_connect</a:t>
            </a:r>
            <a:r>
              <a:rPr lang="zh-CN" altLang="en-US" dirty="0"/>
              <a:t>是</a:t>
            </a:r>
            <a:r>
              <a:rPr kumimoji="1" lang="zh-CN" altLang="en-US" sz="1200" b="0" i="0" u="none" strike="noStrike" kern="1200" baseline="0" dirty="0">
                <a:solidFill>
                  <a:schemeClr val="tx1"/>
                </a:solidFill>
                <a:latin typeface="Times New Roman" pitchFamily="18" charset="0"/>
                <a:ea typeface="宋体" pitchFamily="2" charset="-122"/>
                <a:cs typeface="+mn-cs"/>
              </a:rPr>
              <a:t>构造并发送</a:t>
            </a:r>
            <a:r>
              <a:rPr kumimoji="1" lang="en-US" altLang="zh-CN" sz="1200" b="0" i="1" u="none" strike="noStrike" kern="1200" baseline="0" dirty="0">
                <a:solidFill>
                  <a:schemeClr val="tx1"/>
                </a:solidFill>
                <a:latin typeface="Times New Roman" pitchFamily="18" charset="0"/>
                <a:ea typeface="宋体" pitchFamily="2" charset="-122"/>
                <a:cs typeface="+mn-cs"/>
              </a:rPr>
              <a:t>SYN </a:t>
            </a:r>
            <a:r>
              <a:rPr kumimoji="1" lang="zh-CN" altLang="en-US" sz="1200" b="0" i="0" u="none" strike="noStrike" kern="1200" baseline="0" dirty="0">
                <a:solidFill>
                  <a:schemeClr val="tx1"/>
                </a:solidFill>
                <a:latin typeface="Times New Roman" pitchFamily="18" charset="0"/>
                <a:ea typeface="宋体" pitchFamily="2" charset="-122"/>
                <a:cs typeface="+mn-cs"/>
              </a:rPr>
              <a:t>包。</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45</a:t>
            </a:fld>
            <a:endParaRPr lang="en-US" altLang="zh-CN"/>
          </a:p>
        </p:txBody>
      </p:sp>
    </p:spTree>
    <p:extLst>
      <p:ext uri="{BB962C8B-B14F-4D97-AF65-F5344CB8AC3E}">
        <p14:creationId xmlns:p14="http://schemas.microsoft.com/office/powerpoint/2010/main" val="820745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46</a:t>
            </a:fld>
            <a:endParaRPr lang="en-US" altLang="zh-CN"/>
          </a:p>
        </p:txBody>
      </p:sp>
    </p:spTree>
    <p:extLst>
      <p:ext uri="{BB962C8B-B14F-4D97-AF65-F5344CB8AC3E}">
        <p14:creationId xmlns:p14="http://schemas.microsoft.com/office/powerpoint/2010/main" val="3813834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u="none" strike="noStrike" kern="1200" baseline="0" dirty="0">
                <a:solidFill>
                  <a:schemeClr val="tx1"/>
                </a:solidFill>
                <a:latin typeface="Times New Roman" pitchFamily="18" charset="0"/>
                <a:ea typeface="宋体" pitchFamily="2" charset="-122"/>
                <a:cs typeface="+mn-cs"/>
              </a:rPr>
              <a:t>通过命名就可以看出，该函数是专门用于处理</a:t>
            </a:r>
            <a:r>
              <a:rPr kumimoji="1" lang="en-US" altLang="zh-CN" sz="1200" b="0" i="0" u="none" strike="noStrike" kern="1200" baseline="0" dirty="0">
                <a:solidFill>
                  <a:schemeClr val="tx1"/>
                </a:solidFill>
                <a:latin typeface="Times New Roman" pitchFamily="18" charset="0"/>
                <a:ea typeface="宋体" pitchFamily="2" charset="-122"/>
                <a:cs typeface="+mn-cs"/>
              </a:rPr>
              <a:t>SYN_SENT </a:t>
            </a:r>
            <a:r>
              <a:rPr kumimoji="1" lang="zh-CN" altLang="en-US" sz="1200" b="0" i="0" u="none" strike="noStrike" kern="1200" baseline="0" dirty="0">
                <a:solidFill>
                  <a:schemeClr val="tx1"/>
                </a:solidFill>
                <a:latin typeface="Times New Roman" pitchFamily="18" charset="0"/>
                <a:ea typeface="宋体" pitchFamily="2" charset="-122"/>
                <a:cs typeface="+mn-cs"/>
              </a:rPr>
              <a:t>状态下收到数据的情况。</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47</a:t>
            </a:fld>
            <a:endParaRPr lang="en-US" altLang="zh-CN"/>
          </a:p>
        </p:txBody>
      </p:sp>
    </p:spTree>
    <p:extLst>
      <p:ext uri="{BB962C8B-B14F-4D97-AF65-F5344CB8AC3E}">
        <p14:creationId xmlns:p14="http://schemas.microsoft.com/office/powerpoint/2010/main" val="963033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48</a:t>
            </a:fld>
            <a:endParaRPr lang="en-US" altLang="zh-CN"/>
          </a:p>
        </p:txBody>
      </p:sp>
    </p:spTree>
    <p:extLst>
      <p:ext uri="{BB962C8B-B14F-4D97-AF65-F5344CB8AC3E}">
        <p14:creationId xmlns:p14="http://schemas.microsoft.com/office/powerpoint/2010/main" val="4286279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49</a:t>
            </a:fld>
            <a:endParaRPr lang="en-US" altLang="zh-CN"/>
          </a:p>
        </p:txBody>
      </p:sp>
    </p:spTree>
    <p:extLst>
      <p:ext uri="{BB962C8B-B14F-4D97-AF65-F5344CB8AC3E}">
        <p14:creationId xmlns:p14="http://schemas.microsoft.com/office/powerpoint/2010/main" val="36952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用户使用</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系统调用编写应用程序时，通过一个数字来表示一个</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，所有的操作都在该数字上进行，这个数字称为套接字描述符。在系统调用 的实现函数里，这个数字就会被映射成一个表示</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的结构体，该结构体保存了该</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的所有属性和数据。</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a:t>
            </a:fld>
            <a:endParaRPr lang="en-US" altLang="zh-CN"/>
          </a:p>
        </p:txBody>
      </p:sp>
    </p:spTree>
    <p:extLst>
      <p:ext uri="{BB962C8B-B14F-4D97-AF65-F5344CB8AC3E}">
        <p14:creationId xmlns:p14="http://schemas.microsoft.com/office/powerpoint/2010/main" val="2294567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50</a:t>
            </a:fld>
            <a:endParaRPr lang="en-US" altLang="zh-CN"/>
          </a:p>
        </p:txBody>
      </p:sp>
    </p:spTree>
    <p:extLst>
      <p:ext uri="{BB962C8B-B14F-4D97-AF65-F5344CB8AC3E}">
        <p14:creationId xmlns:p14="http://schemas.microsoft.com/office/powerpoint/2010/main" val="3767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u="none" strike="noStrike" kern="1200" baseline="0" dirty="0">
                <a:solidFill>
                  <a:schemeClr val="tx1"/>
                </a:solidFill>
                <a:latin typeface="Times New Roman" pitchFamily="18" charset="0"/>
                <a:ea typeface="宋体" pitchFamily="2" charset="-122"/>
                <a:cs typeface="+mn-cs"/>
              </a:rPr>
              <a:t>显然，所接收到的包的</a:t>
            </a:r>
            <a:r>
              <a:rPr kumimoji="1" lang="en-US" altLang="zh-CN" sz="1200" b="0" i="0" u="none" strike="noStrike" kern="1200" baseline="0" dirty="0">
                <a:solidFill>
                  <a:schemeClr val="tx1"/>
                </a:solidFill>
                <a:latin typeface="Times New Roman" pitchFamily="18" charset="0"/>
                <a:ea typeface="宋体" pitchFamily="2" charset="-122"/>
                <a:cs typeface="+mn-cs"/>
              </a:rPr>
              <a:t>ack</a:t>
            </a:r>
            <a:r>
              <a:rPr kumimoji="1" lang="zh-CN" altLang="en-US" sz="1200" b="0" i="0" u="none" strike="noStrike" kern="1200" baseline="0" dirty="0">
                <a:solidFill>
                  <a:schemeClr val="tx1"/>
                </a:solidFill>
                <a:latin typeface="Times New Roman" pitchFamily="18" charset="0"/>
                <a:ea typeface="宋体" pitchFamily="2" charset="-122"/>
                <a:cs typeface="+mn-cs"/>
              </a:rPr>
              <a:t>、</a:t>
            </a:r>
            <a:r>
              <a:rPr kumimoji="1" lang="en-US" altLang="zh-CN" sz="1200" b="0" i="0" u="none" strike="noStrike" kern="1200" baseline="0" dirty="0" err="1">
                <a:solidFill>
                  <a:schemeClr val="tx1"/>
                </a:solidFill>
                <a:latin typeface="Times New Roman" pitchFamily="18" charset="0"/>
                <a:ea typeface="宋体" pitchFamily="2" charset="-122"/>
                <a:cs typeface="+mn-cs"/>
              </a:rPr>
              <a:t>rst</a:t>
            </a:r>
            <a:r>
              <a:rPr kumimoji="1" lang="zh-CN" altLang="en-US" sz="1200" b="0" i="0" u="none" strike="noStrike" kern="1200" baseline="0" dirty="0">
                <a:solidFill>
                  <a:schemeClr val="tx1"/>
                </a:solidFill>
                <a:latin typeface="Times New Roman" pitchFamily="18" charset="0"/>
                <a:ea typeface="宋体" pitchFamily="2" charset="-122"/>
                <a:cs typeface="+mn-cs"/>
              </a:rPr>
              <a:t>、</a:t>
            </a:r>
            <a:r>
              <a:rPr kumimoji="1" lang="en-US" altLang="zh-CN" sz="1200" b="0" i="0" u="none" strike="noStrike" kern="1200" baseline="0" dirty="0">
                <a:solidFill>
                  <a:schemeClr val="tx1"/>
                </a:solidFill>
                <a:latin typeface="Times New Roman" pitchFamily="18" charset="0"/>
                <a:ea typeface="宋体" pitchFamily="2" charset="-122"/>
                <a:cs typeface="+mn-cs"/>
              </a:rPr>
              <a:t>fin </a:t>
            </a:r>
            <a:r>
              <a:rPr kumimoji="1" lang="zh-CN" altLang="en-US" sz="1200" b="0" i="0" u="none" strike="noStrike" kern="1200" baseline="0" dirty="0">
                <a:solidFill>
                  <a:schemeClr val="tx1"/>
                </a:solidFill>
                <a:latin typeface="Times New Roman" pitchFamily="18" charset="0"/>
                <a:ea typeface="宋体" pitchFamily="2" charset="-122"/>
                <a:cs typeface="+mn-cs"/>
              </a:rPr>
              <a:t>字段都不为</a:t>
            </a:r>
            <a:r>
              <a:rPr kumimoji="1" lang="en-US" altLang="zh-CN" sz="1200" b="0" i="0" u="none" strike="noStrike" kern="1200" baseline="0" dirty="0">
                <a:solidFill>
                  <a:schemeClr val="tx1"/>
                </a:solidFill>
                <a:latin typeface="Times New Roman" pitchFamily="18" charset="0"/>
                <a:ea typeface="宋体" pitchFamily="2" charset="-122"/>
                <a:cs typeface="+mn-cs"/>
              </a:rPr>
              <a:t>1</a:t>
            </a:r>
            <a:r>
              <a:rPr kumimoji="1" lang="zh-CN" altLang="en-US" sz="1200" b="0" i="0" u="none" strike="noStrike" kern="1200" baseline="0" dirty="0">
                <a:solidFill>
                  <a:schemeClr val="tx1"/>
                </a:solidFill>
                <a:latin typeface="Times New Roman" pitchFamily="18" charset="0"/>
                <a:ea typeface="宋体" pitchFamily="2" charset="-122"/>
                <a:cs typeface="+mn-cs"/>
              </a:rPr>
              <a:t>，故而这时开始进行连接检查，判断是否可以允许连接。经过不断查找，我们发现</a:t>
            </a:r>
            <a:r>
              <a:rPr kumimoji="1" lang="en-US" altLang="zh-CN" sz="1200" b="0" i="0" u="none" strike="noStrike" kern="1200" baseline="0" dirty="0" err="1">
                <a:solidFill>
                  <a:schemeClr val="tx1"/>
                </a:solidFill>
                <a:latin typeface="Times New Roman" pitchFamily="18" charset="0"/>
                <a:ea typeface="宋体" pitchFamily="2" charset="-122"/>
                <a:cs typeface="+mn-cs"/>
              </a:rPr>
              <a:t>icsk</a:t>
            </a:r>
            <a:r>
              <a:rPr kumimoji="1" lang="en-US" altLang="zh-CN" sz="1200" b="0" i="0" u="none" strike="noStrike" kern="1200" baseline="0" dirty="0">
                <a:solidFill>
                  <a:schemeClr val="tx1"/>
                </a:solidFill>
                <a:latin typeface="Times New Roman" pitchFamily="18" charset="0"/>
                <a:ea typeface="宋体" pitchFamily="2" charset="-122"/>
                <a:cs typeface="+mn-cs"/>
              </a:rPr>
              <a:t>-&gt;</a:t>
            </a:r>
            <a:r>
              <a:rPr kumimoji="1" lang="en-US" altLang="zh-CN" sz="1200" b="0" i="0" u="none" strike="noStrike" kern="1200" baseline="0" dirty="0" err="1">
                <a:solidFill>
                  <a:schemeClr val="tx1"/>
                </a:solidFill>
                <a:latin typeface="Times New Roman" pitchFamily="18" charset="0"/>
                <a:ea typeface="宋体" pitchFamily="2" charset="-122"/>
                <a:cs typeface="+mn-cs"/>
              </a:rPr>
              <a:t>icsk_af_ops</a:t>
            </a:r>
            <a:r>
              <a:rPr kumimoji="1" lang="en-US" altLang="zh-CN" sz="1200" b="0" i="0" u="none" strike="noStrike" kern="1200" baseline="0" dirty="0">
                <a:solidFill>
                  <a:schemeClr val="tx1"/>
                </a:solidFill>
                <a:latin typeface="Times New Roman" pitchFamily="18" charset="0"/>
                <a:ea typeface="宋体" pitchFamily="2" charset="-122"/>
                <a:cs typeface="+mn-cs"/>
              </a:rPr>
              <a:t>-&gt;</a:t>
            </a:r>
            <a:r>
              <a:rPr kumimoji="1" lang="en-US" altLang="zh-CN" sz="1200" b="0" i="0" u="none" strike="noStrike" kern="1200" baseline="0" dirty="0" err="1">
                <a:solidFill>
                  <a:schemeClr val="tx1"/>
                </a:solidFill>
                <a:latin typeface="Times New Roman" pitchFamily="18" charset="0"/>
                <a:ea typeface="宋体" pitchFamily="2" charset="-122"/>
                <a:cs typeface="+mn-cs"/>
              </a:rPr>
              <a:t>conn_request</a:t>
            </a:r>
            <a:r>
              <a:rPr kumimoji="1" lang="zh-CN" altLang="en-US" sz="1200" b="0" i="0" u="none" strike="noStrike" kern="1200" baseline="0" dirty="0">
                <a:solidFill>
                  <a:schemeClr val="tx1"/>
                </a:solidFill>
                <a:latin typeface="Times New Roman" pitchFamily="18" charset="0"/>
                <a:ea typeface="宋体" pitchFamily="2" charset="-122"/>
                <a:cs typeface="+mn-cs"/>
              </a:rPr>
              <a:t>最终会掉用</a:t>
            </a:r>
            <a:r>
              <a:rPr kumimoji="1" lang="en-US" altLang="zh-CN" sz="1200" b="0" i="0" u="none" strike="noStrike" kern="1200" baseline="0" dirty="0">
                <a:solidFill>
                  <a:schemeClr val="tx1"/>
                </a:solidFill>
                <a:latin typeface="Times New Roman" pitchFamily="18" charset="0"/>
                <a:ea typeface="宋体" pitchFamily="2" charset="-122"/>
                <a:cs typeface="+mn-cs"/>
              </a:rPr>
              <a:t>tcp_v4_conn_request</a:t>
            </a:r>
            <a:r>
              <a:rPr kumimoji="1" lang="zh-CN" altLang="en-US" sz="1200" b="0" i="0" u="none" strike="noStrike" kern="1200" baseline="0" dirty="0">
                <a:solidFill>
                  <a:schemeClr val="tx1"/>
                </a:solidFill>
                <a:latin typeface="Times New Roman" pitchFamily="18" charset="0"/>
                <a:ea typeface="宋体" pitchFamily="2" charset="-122"/>
                <a:cs typeface="+mn-cs"/>
              </a:rPr>
              <a:t>进行处理。如果</a:t>
            </a:r>
            <a:r>
              <a:rPr kumimoji="1" lang="en-US" altLang="zh-CN" sz="1200" b="0" i="0" u="none" strike="noStrike" kern="1200" baseline="0" dirty="0">
                <a:solidFill>
                  <a:schemeClr val="tx1"/>
                </a:solidFill>
                <a:latin typeface="Times New Roman" pitchFamily="18" charset="0"/>
                <a:ea typeface="宋体" pitchFamily="2" charset="-122"/>
                <a:cs typeface="+mn-cs"/>
              </a:rPr>
              <a:t>syn </a:t>
            </a:r>
            <a:r>
              <a:rPr kumimoji="1" lang="zh-CN" altLang="en-US" sz="1200" b="0" i="0" u="none" strike="noStrike" kern="1200" baseline="0" dirty="0">
                <a:solidFill>
                  <a:schemeClr val="tx1"/>
                </a:solidFill>
                <a:latin typeface="Times New Roman" pitchFamily="18" charset="0"/>
                <a:ea typeface="宋体" pitchFamily="2" charset="-122"/>
                <a:cs typeface="+mn-cs"/>
              </a:rPr>
              <a:t>段合法，内核就会为该连接请求创建连接请求块，并且保存相应的信息。否则，就会返回</a:t>
            </a:r>
            <a:r>
              <a:rPr kumimoji="1" lang="en-US" altLang="zh-CN" sz="1200" b="0" i="0" u="none" strike="noStrike" kern="1200" baseline="0" dirty="0">
                <a:solidFill>
                  <a:schemeClr val="tx1"/>
                </a:solidFill>
                <a:latin typeface="Times New Roman" pitchFamily="18" charset="0"/>
                <a:ea typeface="宋体" pitchFamily="2" charset="-122"/>
                <a:cs typeface="+mn-cs"/>
              </a:rPr>
              <a:t>1</a:t>
            </a:r>
            <a:r>
              <a:rPr kumimoji="1" lang="zh-CN" altLang="en-US" sz="1200" b="0" i="0" u="none" strike="noStrike" kern="1200" baseline="0" dirty="0">
                <a:solidFill>
                  <a:schemeClr val="tx1"/>
                </a:solidFill>
                <a:latin typeface="Times New Roman" pitchFamily="18" charset="0"/>
                <a:ea typeface="宋体" pitchFamily="2" charset="-122"/>
                <a:cs typeface="+mn-cs"/>
              </a:rPr>
              <a:t>，原函数会发送</a:t>
            </a:r>
            <a:r>
              <a:rPr kumimoji="1" lang="en-US" altLang="zh-CN" sz="1200" b="0" i="0" u="none" strike="noStrike" kern="1200" baseline="0" dirty="0">
                <a:solidFill>
                  <a:schemeClr val="tx1"/>
                </a:solidFill>
                <a:latin typeface="Times New Roman" pitchFamily="18" charset="0"/>
                <a:ea typeface="宋体" pitchFamily="2" charset="-122"/>
                <a:cs typeface="+mn-cs"/>
              </a:rPr>
              <a:t>reset </a:t>
            </a:r>
            <a:r>
              <a:rPr kumimoji="1" lang="zh-CN" altLang="en-US" sz="1200" b="0" i="0" u="none" strike="noStrike" kern="1200" baseline="0" dirty="0">
                <a:solidFill>
                  <a:schemeClr val="tx1"/>
                </a:solidFill>
                <a:latin typeface="Times New Roman" pitchFamily="18" charset="0"/>
                <a:ea typeface="宋体" pitchFamily="2" charset="-122"/>
                <a:cs typeface="+mn-cs"/>
              </a:rPr>
              <a:t>给客户端表明连接请求失败。</a:t>
            </a:r>
          </a:p>
          <a:p>
            <a:r>
              <a:rPr kumimoji="1" lang="zh-CN" altLang="en-US" sz="1200" b="0" i="0" u="none" strike="noStrike" kern="1200" baseline="0" dirty="0">
                <a:solidFill>
                  <a:schemeClr val="tx1"/>
                </a:solidFill>
                <a:latin typeface="Times New Roman" pitchFamily="18" charset="0"/>
                <a:ea typeface="宋体" pitchFamily="2" charset="-122"/>
                <a:cs typeface="+mn-cs"/>
              </a:rPr>
              <a:t>当然，如果收到的包的</a:t>
            </a:r>
            <a:r>
              <a:rPr kumimoji="1" lang="en-US" altLang="zh-CN" sz="1200" b="0" i="0" u="none" strike="noStrike" kern="1200" baseline="0" dirty="0">
                <a:solidFill>
                  <a:schemeClr val="tx1"/>
                </a:solidFill>
                <a:latin typeface="Times New Roman" pitchFamily="18" charset="0"/>
                <a:ea typeface="宋体" pitchFamily="2" charset="-122"/>
                <a:cs typeface="+mn-cs"/>
              </a:rPr>
              <a:t>ack </a:t>
            </a:r>
            <a:r>
              <a:rPr kumimoji="1" lang="zh-CN" altLang="en-US" sz="1200" b="0" i="0" u="none" strike="noStrike" kern="1200" baseline="0" dirty="0">
                <a:solidFill>
                  <a:schemeClr val="tx1"/>
                </a:solidFill>
                <a:latin typeface="Times New Roman" pitchFamily="18" charset="0"/>
                <a:ea typeface="宋体" pitchFamily="2" charset="-122"/>
                <a:cs typeface="+mn-cs"/>
              </a:rPr>
              <a:t>字段为</a:t>
            </a:r>
            <a:r>
              <a:rPr kumimoji="1" lang="en-US" altLang="zh-CN" sz="1200" b="0" i="0" u="none" strike="noStrike" kern="1200" baseline="0" dirty="0">
                <a:solidFill>
                  <a:schemeClr val="tx1"/>
                </a:solidFill>
                <a:latin typeface="Times New Roman" pitchFamily="18" charset="0"/>
                <a:ea typeface="宋体" pitchFamily="2" charset="-122"/>
                <a:cs typeface="+mn-cs"/>
              </a:rPr>
              <a:t>1, </a:t>
            </a:r>
            <a:r>
              <a:rPr kumimoji="1" lang="zh-CN" altLang="en-US" sz="1200" b="0" i="0" u="none" strike="noStrike" kern="1200" baseline="0" dirty="0">
                <a:solidFill>
                  <a:schemeClr val="tx1"/>
                </a:solidFill>
                <a:latin typeface="Times New Roman" pitchFamily="18" charset="0"/>
                <a:ea typeface="宋体" pitchFamily="2" charset="-122"/>
                <a:cs typeface="+mn-cs"/>
              </a:rPr>
              <a:t>那么由于此时链接还未建立，故该包无效，返回</a:t>
            </a:r>
            <a:r>
              <a:rPr kumimoji="1" lang="en-US" altLang="zh-CN" sz="1200" b="0" i="0" u="none" strike="noStrike" kern="1200" baseline="0" dirty="0">
                <a:solidFill>
                  <a:schemeClr val="tx1"/>
                </a:solidFill>
                <a:latin typeface="Times New Roman" pitchFamily="18" charset="0"/>
                <a:ea typeface="宋体" pitchFamily="2" charset="-122"/>
                <a:cs typeface="+mn-cs"/>
              </a:rPr>
              <a:t>1, </a:t>
            </a:r>
            <a:r>
              <a:rPr kumimoji="1" lang="zh-CN" altLang="en-US" sz="1200" b="0" i="0" u="none" strike="noStrike" kern="1200" baseline="0" dirty="0">
                <a:solidFill>
                  <a:schemeClr val="tx1"/>
                </a:solidFill>
                <a:latin typeface="Times New Roman" pitchFamily="18" charset="0"/>
                <a:ea typeface="宋体" pitchFamily="2" charset="-122"/>
                <a:cs typeface="+mn-cs"/>
              </a:rPr>
              <a:t>并且调用该函数的函数会发送</a:t>
            </a:r>
            <a:r>
              <a:rPr kumimoji="1" lang="en-US" altLang="zh-CN" sz="1200" b="0" i="0" u="none" strike="noStrike" kern="1200" baseline="0" dirty="0">
                <a:solidFill>
                  <a:schemeClr val="tx1"/>
                </a:solidFill>
                <a:latin typeface="Times New Roman" pitchFamily="18" charset="0"/>
                <a:ea typeface="宋体" pitchFamily="2" charset="-122"/>
                <a:cs typeface="+mn-cs"/>
              </a:rPr>
              <a:t>reset </a:t>
            </a:r>
            <a:r>
              <a:rPr kumimoji="1" lang="zh-CN" altLang="en-US" sz="1200" b="0" i="0" u="none" strike="noStrike" kern="1200" baseline="0" dirty="0">
                <a:solidFill>
                  <a:schemeClr val="tx1"/>
                </a:solidFill>
                <a:latin typeface="Times New Roman" pitchFamily="18" charset="0"/>
                <a:ea typeface="宋体" pitchFamily="2" charset="-122"/>
                <a:cs typeface="+mn-cs"/>
              </a:rPr>
              <a:t>包给对方。如果收到的是</a:t>
            </a:r>
            <a:r>
              <a:rPr kumimoji="1" lang="en-US" altLang="zh-CN" sz="1200" b="0" i="0" u="none" strike="noStrike" kern="1200" baseline="0" dirty="0" err="1">
                <a:solidFill>
                  <a:schemeClr val="tx1"/>
                </a:solidFill>
                <a:latin typeface="Times New Roman" pitchFamily="18" charset="0"/>
                <a:ea typeface="宋体" pitchFamily="2" charset="-122"/>
                <a:cs typeface="+mn-cs"/>
              </a:rPr>
              <a:t>rst</a:t>
            </a:r>
            <a:r>
              <a:rPr kumimoji="1" lang="en-US" altLang="zh-CN" sz="1200" b="0" i="0" u="none" strike="noStrike" kern="1200" baseline="0" dirty="0">
                <a:solidFill>
                  <a:schemeClr val="tx1"/>
                </a:solidFill>
                <a:latin typeface="Times New Roman" pitchFamily="18" charset="0"/>
                <a:ea typeface="宋体" pitchFamily="2" charset="-122"/>
                <a:cs typeface="+mn-cs"/>
              </a:rPr>
              <a:t> </a:t>
            </a:r>
            <a:r>
              <a:rPr kumimoji="1" lang="zh-CN" altLang="en-US" sz="1200" b="0" i="0" u="none" strike="noStrike" kern="1200" baseline="0" dirty="0">
                <a:solidFill>
                  <a:schemeClr val="tx1"/>
                </a:solidFill>
                <a:latin typeface="Times New Roman" pitchFamily="18" charset="0"/>
                <a:ea typeface="宋体" pitchFamily="2" charset="-122"/>
                <a:cs typeface="+mn-cs"/>
              </a:rPr>
              <a:t>字段或者既有</a:t>
            </a:r>
            <a:r>
              <a:rPr kumimoji="1" lang="en-US" altLang="zh-CN" sz="1200" b="0" i="0" u="none" strike="noStrike" kern="1200" baseline="0" dirty="0">
                <a:solidFill>
                  <a:schemeClr val="tx1"/>
                </a:solidFill>
                <a:latin typeface="Times New Roman" pitchFamily="18" charset="0"/>
                <a:ea typeface="宋体" pitchFamily="2" charset="-122"/>
                <a:cs typeface="+mn-cs"/>
              </a:rPr>
              <a:t>fin</a:t>
            </a:r>
            <a:r>
              <a:rPr kumimoji="1" lang="zh-CN" altLang="en-US" sz="1200" b="0" i="0" u="none" strike="noStrike" kern="1200" baseline="0" dirty="0">
                <a:solidFill>
                  <a:schemeClr val="tx1"/>
                </a:solidFill>
                <a:latin typeface="Times New Roman" pitchFamily="18" charset="0"/>
                <a:ea typeface="宋体" pitchFamily="2" charset="-122"/>
                <a:cs typeface="+mn-cs"/>
              </a:rPr>
              <a:t>又有</a:t>
            </a:r>
            <a:r>
              <a:rPr kumimoji="1" lang="en-US" altLang="zh-CN" sz="1200" b="0" i="0" u="none" strike="noStrike" kern="1200" baseline="0" dirty="0">
                <a:solidFill>
                  <a:schemeClr val="tx1"/>
                </a:solidFill>
                <a:latin typeface="Times New Roman" pitchFamily="18" charset="0"/>
                <a:ea typeface="宋体" pitchFamily="2" charset="-122"/>
                <a:cs typeface="+mn-cs"/>
              </a:rPr>
              <a:t>syn </a:t>
            </a:r>
            <a:r>
              <a:rPr kumimoji="1" lang="zh-CN" altLang="en-US" sz="1200" b="0" i="0" u="none" strike="noStrike" kern="1200" baseline="0" dirty="0">
                <a:solidFill>
                  <a:schemeClr val="tx1"/>
                </a:solidFill>
                <a:latin typeface="Times New Roman" pitchFamily="18" charset="0"/>
                <a:ea typeface="宋体" pitchFamily="2" charset="-122"/>
                <a:cs typeface="+mn-cs"/>
              </a:rPr>
              <a:t>的字段，那就直接销毁，并且释放内存。</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51</a:t>
            </a:fld>
            <a:endParaRPr lang="en-US" altLang="zh-CN"/>
          </a:p>
        </p:txBody>
      </p:sp>
    </p:spTree>
    <p:extLst>
      <p:ext uri="{BB962C8B-B14F-4D97-AF65-F5344CB8AC3E}">
        <p14:creationId xmlns:p14="http://schemas.microsoft.com/office/powerpoint/2010/main" val="2855693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u="none" strike="noStrike" kern="1200" baseline="0" dirty="0">
                <a:solidFill>
                  <a:schemeClr val="tx1"/>
                </a:solidFill>
                <a:latin typeface="Times New Roman" pitchFamily="18" charset="0"/>
                <a:ea typeface="宋体" pitchFamily="2" charset="-122"/>
                <a:cs typeface="+mn-cs"/>
              </a:rPr>
              <a:t>显然，所接收到的包的</a:t>
            </a:r>
            <a:r>
              <a:rPr kumimoji="1" lang="en-US" altLang="zh-CN" sz="1200" b="0" i="0" u="none" strike="noStrike" kern="1200" baseline="0" dirty="0">
                <a:solidFill>
                  <a:schemeClr val="tx1"/>
                </a:solidFill>
                <a:latin typeface="Times New Roman" pitchFamily="18" charset="0"/>
                <a:ea typeface="宋体" pitchFamily="2" charset="-122"/>
                <a:cs typeface="+mn-cs"/>
              </a:rPr>
              <a:t>ack</a:t>
            </a:r>
            <a:r>
              <a:rPr kumimoji="1" lang="zh-CN" altLang="en-US" sz="1200" b="0" i="0" u="none" strike="noStrike" kern="1200" baseline="0" dirty="0">
                <a:solidFill>
                  <a:schemeClr val="tx1"/>
                </a:solidFill>
                <a:latin typeface="Times New Roman" pitchFamily="18" charset="0"/>
                <a:ea typeface="宋体" pitchFamily="2" charset="-122"/>
                <a:cs typeface="+mn-cs"/>
              </a:rPr>
              <a:t>、</a:t>
            </a:r>
            <a:r>
              <a:rPr kumimoji="1" lang="en-US" altLang="zh-CN" sz="1200" b="0" i="0" u="none" strike="noStrike" kern="1200" baseline="0" dirty="0" err="1">
                <a:solidFill>
                  <a:schemeClr val="tx1"/>
                </a:solidFill>
                <a:latin typeface="Times New Roman" pitchFamily="18" charset="0"/>
                <a:ea typeface="宋体" pitchFamily="2" charset="-122"/>
                <a:cs typeface="+mn-cs"/>
              </a:rPr>
              <a:t>rst</a:t>
            </a:r>
            <a:r>
              <a:rPr kumimoji="1" lang="zh-CN" altLang="en-US" sz="1200" b="0" i="0" u="none" strike="noStrike" kern="1200" baseline="0" dirty="0">
                <a:solidFill>
                  <a:schemeClr val="tx1"/>
                </a:solidFill>
                <a:latin typeface="Times New Roman" pitchFamily="18" charset="0"/>
                <a:ea typeface="宋体" pitchFamily="2" charset="-122"/>
                <a:cs typeface="+mn-cs"/>
              </a:rPr>
              <a:t>、</a:t>
            </a:r>
            <a:r>
              <a:rPr kumimoji="1" lang="en-US" altLang="zh-CN" sz="1200" b="0" i="0" u="none" strike="noStrike" kern="1200" baseline="0" dirty="0">
                <a:solidFill>
                  <a:schemeClr val="tx1"/>
                </a:solidFill>
                <a:latin typeface="Times New Roman" pitchFamily="18" charset="0"/>
                <a:ea typeface="宋体" pitchFamily="2" charset="-122"/>
                <a:cs typeface="+mn-cs"/>
              </a:rPr>
              <a:t>fin </a:t>
            </a:r>
            <a:r>
              <a:rPr kumimoji="1" lang="zh-CN" altLang="en-US" sz="1200" b="0" i="0" u="none" strike="noStrike" kern="1200" baseline="0" dirty="0">
                <a:solidFill>
                  <a:schemeClr val="tx1"/>
                </a:solidFill>
                <a:latin typeface="Times New Roman" pitchFamily="18" charset="0"/>
                <a:ea typeface="宋体" pitchFamily="2" charset="-122"/>
                <a:cs typeface="+mn-cs"/>
              </a:rPr>
              <a:t>字段都不为</a:t>
            </a:r>
            <a:r>
              <a:rPr kumimoji="1" lang="en-US" altLang="zh-CN" sz="1200" b="0" i="0" u="none" strike="noStrike" kern="1200" baseline="0" dirty="0">
                <a:solidFill>
                  <a:schemeClr val="tx1"/>
                </a:solidFill>
                <a:latin typeface="Times New Roman" pitchFamily="18" charset="0"/>
                <a:ea typeface="宋体" pitchFamily="2" charset="-122"/>
                <a:cs typeface="+mn-cs"/>
              </a:rPr>
              <a:t>1</a:t>
            </a:r>
            <a:r>
              <a:rPr kumimoji="1" lang="zh-CN" altLang="en-US" sz="1200" b="0" i="0" u="none" strike="noStrike" kern="1200" baseline="0" dirty="0">
                <a:solidFill>
                  <a:schemeClr val="tx1"/>
                </a:solidFill>
                <a:latin typeface="Times New Roman" pitchFamily="18" charset="0"/>
                <a:ea typeface="宋体" pitchFamily="2" charset="-122"/>
                <a:cs typeface="+mn-cs"/>
              </a:rPr>
              <a:t>，故而这时开始进行连接检查，判断是否可以允许连接。经过不断查找，我们发现</a:t>
            </a:r>
            <a:r>
              <a:rPr kumimoji="1" lang="en-US" altLang="zh-CN" sz="1200" b="0" i="0" u="none" strike="noStrike" kern="1200" baseline="0" dirty="0" err="1">
                <a:solidFill>
                  <a:schemeClr val="tx1"/>
                </a:solidFill>
                <a:latin typeface="Times New Roman" pitchFamily="18" charset="0"/>
                <a:ea typeface="宋体" pitchFamily="2" charset="-122"/>
                <a:cs typeface="+mn-cs"/>
              </a:rPr>
              <a:t>icsk</a:t>
            </a:r>
            <a:r>
              <a:rPr kumimoji="1" lang="en-US" altLang="zh-CN" sz="1200" b="0" i="0" u="none" strike="noStrike" kern="1200" baseline="0" dirty="0">
                <a:solidFill>
                  <a:schemeClr val="tx1"/>
                </a:solidFill>
                <a:latin typeface="Times New Roman" pitchFamily="18" charset="0"/>
                <a:ea typeface="宋体" pitchFamily="2" charset="-122"/>
                <a:cs typeface="+mn-cs"/>
              </a:rPr>
              <a:t>-&gt;</a:t>
            </a:r>
            <a:r>
              <a:rPr kumimoji="1" lang="en-US" altLang="zh-CN" sz="1200" b="0" i="0" u="none" strike="noStrike" kern="1200" baseline="0" dirty="0" err="1">
                <a:solidFill>
                  <a:schemeClr val="tx1"/>
                </a:solidFill>
                <a:latin typeface="Times New Roman" pitchFamily="18" charset="0"/>
                <a:ea typeface="宋体" pitchFamily="2" charset="-122"/>
                <a:cs typeface="+mn-cs"/>
              </a:rPr>
              <a:t>icsk_af_ops</a:t>
            </a:r>
            <a:r>
              <a:rPr kumimoji="1" lang="en-US" altLang="zh-CN" sz="1200" b="0" i="0" u="none" strike="noStrike" kern="1200" baseline="0" dirty="0">
                <a:solidFill>
                  <a:schemeClr val="tx1"/>
                </a:solidFill>
                <a:latin typeface="Times New Roman" pitchFamily="18" charset="0"/>
                <a:ea typeface="宋体" pitchFamily="2" charset="-122"/>
                <a:cs typeface="+mn-cs"/>
              </a:rPr>
              <a:t>-&gt;</a:t>
            </a:r>
            <a:r>
              <a:rPr kumimoji="1" lang="en-US" altLang="zh-CN" sz="1200" b="0" i="0" u="none" strike="noStrike" kern="1200" baseline="0" dirty="0" err="1">
                <a:solidFill>
                  <a:schemeClr val="tx1"/>
                </a:solidFill>
                <a:latin typeface="Times New Roman" pitchFamily="18" charset="0"/>
                <a:ea typeface="宋体" pitchFamily="2" charset="-122"/>
                <a:cs typeface="+mn-cs"/>
              </a:rPr>
              <a:t>conn_request</a:t>
            </a:r>
            <a:r>
              <a:rPr kumimoji="1" lang="zh-CN" altLang="en-US" sz="1200" b="0" i="0" u="none" strike="noStrike" kern="1200" baseline="0" dirty="0">
                <a:solidFill>
                  <a:schemeClr val="tx1"/>
                </a:solidFill>
                <a:latin typeface="Times New Roman" pitchFamily="18" charset="0"/>
                <a:ea typeface="宋体" pitchFamily="2" charset="-122"/>
                <a:cs typeface="+mn-cs"/>
              </a:rPr>
              <a:t>最终会掉用</a:t>
            </a:r>
            <a:r>
              <a:rPr kumimoji="1" lang="en-US" altLang="zh-CN" sz="1200" b="0" i="0" u="none" strike="noStrike" kern="1200" baseline="0" dirty="0">
                <a:solidFill>
                  <a:schemeClr val="tx1"/>
                </a:solidFill>
                <a:latin typeface="Times New Roman" pitchFamily="18" charset="0"/>
                <a:ea typeface="宋体" pitchFamily="2" charset="-122"/>
                <a:cs typeface="+mn-cs"/>
              </a:rPr>
              <a:t>tcp_v4_conn_request</a:t>
            </a:r>
            <a:r>
              <a:rPr kumimoji="1" lang="zh-CN" altLang="en-US" sz="1200" b="0" i="0" u="none" strike="noStrike" kern="1200" baseline="0" dirty="0">
                <a:solidFill>
                  <a:schemeClr val="tx1"/>
                </a:solidFill>
                <a:latin typeface="Times New Roman" pitchFamily="18" charset="0"/>
                <a:ea typeface="宋体" pitchFamily="2" charset="-122"/>
                <a:cs typeface="+mn-cs"/>
              </a:rPr>
              <a:t>进行处理。如果</a:t>
            </a:r>
            <a:r>
              <a:rPr kumimoji="1" lang="en-US" altLang="zh-CN" sz="1200" b="0" i="0" u="none" strike="noStrike" kern="1200" baseline="0" dirty="0">
                <a:solidFill>
                  <a:schemeClr val="tx1"/>
                </a:solidFill>
                <a:latin typeface="Times New Roman" pitchFamily="18" charset="0"/>
                <a:ea typeface="宋体" pitchFamily="2" charset="-122"/>
                <a:cs typeface="+mn-cs"/>
              </a:rPr>
              <a:t>syn </a:t>
            </a:r>
            <a:r>
              <a:rPr kumimoji="1" lang="zh-CN" altLang="en-US" sz="1200" b="0" i="0" u="none" strike="noStrike" kern="1200" baseline="0" dirty="0">
                <a:solidFill>
                  <a:schemeClr val="tx1"/>
                </a:solidFill>
                <a:latin typeface="Times New Roman" pitchFamily="18" charset="0"/>
                <a:ea typeface="宋体" pitchFamily="2" charset="-122"/>
                <a:cs typeface="+mn-cs"/>
              </a:rPr>
              <a:t>段合法，内核就会为该连接请求创建连接请求块，并且保存相应的信息。否则，就会返回</a:t>
            </a:r>
            <a:r>
              <a:rPr kumimoji="1" lang="en-US" altLang="zh-CN" sz="1200" b="0" i="0" u="none" strike="noStrike" kern="1200" baseline="0" dirty="0">
                <a:solidFill>
                  <a:schemeClr val="tx1"/>
                </a:solidFill>
                <a:latin typeface="Times New Roman" pitchFamily="18" charset="0"/>
                <a:ea typeface="宋体" pitchFamily="2" charset="-122"/>
                <a:cs typeface="+mn-cs"/>
              </a:rPr>
              <a:t>1</a:t>
            </a:r>
            <a:r>
              <a:rPr kumimoji="1" lang="zh-CN" altLang="en-US" sz="1200" b="0" i="0" u="none" strike="noStrike" kern="1200" baseline="0" dirty="0">
                <a:solidFill>
                  <a:schemeClr val="tx1"/>
                </a:solidFill>
                <a:latin typeface="Times New Roman" pitchFamily="18" charset="0"/>
                <a:ea typeface="宋体" pitchFamily="2" charset="-122"/>
                <a:cs typeface="+mn-cs"/>
              </a:rPr>
              <a:t>，原函数会发送</a:t>
            </a:r>
            <a:r>
              <a:rPr kumimoji="1" lang="en-US" altLang="zh-CN" sz="1200" b="0" i="0" u="none" strike="noStrike" kern="1200" baseline="0" dirty="0">
                <a:solidFill>
                  <a:schemeClr val="tx1"/>
                </a:solidFill>
                <a:latin typeface="Times New Roman" pitchFamily="18" charset="0"/>
                <a:ea typeface="宋体" pitchFamily="2" charset="-122"/>
                <a:cs typeface="+mn-cs"/>
              </a:rPr>
              <a:t>reset </a:t>
            </a:r>
            <a:r>
              <a:rPr kumimoji="1" lang="zh-CN" altLang="en-US" sz="1200" b="0" i="0" u="none" strike="noStrike" kern="1200" baseline="0" dirty="0">
                <a:solidFill>
                  <a:schemeClr val="tx1"/>
                </a:solidFill>
                <a:latin typeface="Times New Roman" pitchFamily="18" charset="0"/>
                <a:ea typeface="宋体" pitchFamily="2" charset="-122"/>
                <a:cs typeface="+mn-cs"/>
              </a:rPr>
              <a:t>给客户端表明连接请求失败。</a:t>
            </a:r>
          </a:p>
          <a:p>
            <a:r>
              <a:rPr kumimoji="1" lang="zh-CN" altLang="en-US" sz="1200" b="0" i="0" u="none" strike="noStrike" kern="1200" baseline="0" dirty="0">
                <a:solidFill>
                  <a:schemeClr val="tx1"/>
                </a:solidFill>
                <a:latin typeface="Times New Roman" pitchFamily="18" charset="0"/>
                <a:ea typeface="宋体" pitchFamily="2" charset="-122"/>
                <a:cs typeface="+mn-cs"/>
              </a:rPr>
              <a:t>当然，如果收到的包的</a:t>
            </a:r>
            <a:r>
              <a:rPr kumimoji="1" lang="en-US" altLang="zh-CN" sz="1200" b="0" i="0" u="none" strike="noStrike" kern="1200" baseline="0" dirty="0">
                <a:solidFill>
                  <a:schemeClr val="tx1"/>
                </a:solidFill>
                <a:latin typeface="Times New Roman" pitchFamily="18" charset="0"/>
                <a:ea typeface="宋体" pitchFamily="2" charset="-122"/>
                <a:cs typeface="+mn-cs"/>
              </a:rPr>
              <a:t>ack </a:t>
            </a:r>
            <a:r>
              <a:rPr kumimoji="1" lang="zh-CN" altLang="en-US" sz="1200" b="0" i="0" u="none" strike="noStrike" kern="1200" baseline="0" dirty="0">
                <a:solidFill>
                  <a:schemeClr val="tx1"/>
                </a:solidFill>
                <a:latin typeface="Times New Roman" pitchFamily="18" charset="0"/>
                <a:ea typeface="宋体" pitchFamily="2" charset="-122"/>
                <a:cs typeface="+mn-cs"/>
              </a:rPr>
              <a:t>字段为</a:t>
            </a:r>
            <a:r>
              <a:rPr kumimoji="1" lang="en-US" altLang="zh-CN" sz="1200" b="0" i="0" u="none" strike="noStrike" kern="1200" baseline="0" dirty="0">
                <a:solidFill>
                  <a:schemeClr val="tx1"/>
                </a:solidFill>
                <a:latin typeface="Times New Roman" pitchFamily="18" charset="0"/>
                <a:ea typeface="宋体" pitchFamily="2" charset="-122"/>
                <a:cs typeface="+mn-cs"/>
              </a:rPr>
              <a:t>1, </a:t>
            </a:r>
            <a:r>
              <a:rPr kumimoji="1" lang="zh-CN" altLang="en-US" sz="1200" b="0" i="0" u="none" strike="noStrike" kern="1200" baseline="0" dirty="0">
                <a:solidFill>
                  <a:schemeClr val="tx1"/>
                </a:solidFill>
                <a:latin typeface="Times New Roman" pitchFamily="18" charset="0"/>
                <a:ea typeface="宋体" pitchFamily="2" charset="-122"/>
                <a:cs typeface="+mn-cs"/>
              </a:rPr>
              <a:t>那么由于此时链接还未建立，故该包无效，返回</a:t>
            </a:r>
            <a:r>
              <a:rPr kumimoji="1" lang="en-US" altLang="zh-CN" sz="1200" b="0" i="0" u="none" strike="noStrike" kern="1200" baseline="0" dirty="0">
                <a:solidFill>
                  <a:schemeClr val="tx1"/>
                </a:solidFill>
                <a:latin typeface="Times New Roman" pitchFamily="18" charset="0"/>
                <a:ea typeface="宋体" pitchFamily="2" charset="-122"/>
                <a:cs typeface="+mn-cs"/>
              </a:rPr>
              <a:t>1, </a:t>
            </a:r>
            <a:r>
              <a:rPr kumimoji="1" lang="zh-CN" altLang="en-US" sz="1200" b="0" i="0" u="none" strike="noStrike" kern="1200" baseline="0" dirty="0">
                <a:solidFill>
                  <a:schemeClr val="tx1"/>
                </a:solidFill>
                <a:latin typeface="Times New Roman" pitchFamily="18" charset="0"/>
                <a:ea typeface="宋体" pitchFamily="2" charset="-122"/>
                <a:cs typeface="+mn-cs"/>
              </a:rPr>
              <a:t>并且调用该函数的函数会发送</a:t>
            </a:r>
            <a:r>
              <a:rPr kumimoji="1" lang="en-US" altLang="zh-CN" sz="1200" b="0" i="0" u="none" strike="noStrike" kern="1200" baseline="0" dirty="0">
                <a:solidFill>
                  <a:schemeClr val="tx1"/>
                </a:solidFill>
                <a:latin typeface="Times New Roman" pitchFamily="18" charset="0"/>
                <a:ea typeface="宋体" pitchFamily="2" charset="-122"/>
                <a:cs typeface="+mn-cs"/>
              </a:rPr>
              <a:t>reset </a:t>
            </a:r>
            <a:r>
              <a:rPr kumimoji="1" lang="zh-CN" altLang="en-US" sz="1200" b="0" i="0" u="none" strike="noStrike" kern="1200" baseline="0" dirty="0">
                <a:solidFill>
                  <a:schemeClr val="tx1"/>
                </a:solidFill>
                <a:latin typeface="Times New Roman" pitchFamily="18" charset="0"/>
                <a:ea typeface="宋体" pitchFamily="2" charset="-122"/>
                <a:cs typeface="+mn-cs"/>
              </a:rPr>
              <a:t>包给对方。如果收到的是</a:t>
            </a:r>
            <a:r>
              <a:rPr kumimoji="1" lang="en-US" altLang="zh-CN" sz="1200" b="0" i="0" u="none" strike="noStrike" kern="1200" baseline="0" dirty="0" err="1">
                <a:solidFill>
                  <a:schemeClr val="tx1"/>
                </a:solidFill>
                <a:latin typeface="Times New Roman" pitchFamily="18" charset="0"/>
                <a:ea typeface="宋体" pitchFamily="2" charset="-122"/>
                <a:cs typeface="+mn-cs"/>
              </a:rPr>
              <a:t>rst</a:t>
            </a:r>
            <a:r>
              <a:rPr kumimoji="1" lang="en-US" altLang="zh-CN" sz="1200" b="0" i="0" u="none" strike="noStrike" kern="1200" baseline="0" dirty="0">
                <a:solidFill>
                  <a:schemeClr val="tx1"/>
                </a:solidFill>
                <a:latin typeface="Times New Roman" pitchFamily="18" charset="0"/>
                <a:ea typeface="宋体" pitchFamily="2" charset="-122"/>
                <a:cs typeface="+mn-cs"/>
              </a:rPr>
              <a:t> </a:t>
            </a:r>
            <a:r>
              <a:rPr kumimoji="1" lang="zh-CN" altLang="en-US" sz="1200" b="0" i="0" u="none" strike="noStrike" kern="1200" baseline="0" dirty="0">
                <a:solidFill>
                  <a:schemeClr val="tx1"/>
                </a:solidFill>
                <a:latin typeface="Times New Roman" pitchFamily="18" charset="0"/>
                <a:ea typeface="宋体" pitchFamily="2" charset="-122"/>
                <a:cs typeface="+mn-cs"/>
              </a:rPr>
              <a:t>字段或者既有</a:t>
            </a:r>
            <a:r>
              <a:rPr kumimoji="1" lang="en-US" altLang="zh-CN" sz="1200" b="0" i="0" u="none" strike="noStrike" kern="1200" baseline="0" dirty="0">
                <a:solidFill>
                  <a:schemeClr val="tx1"/>
                </a:solidFill>
                <a:latin typeface="Times New Roman" pitchFamily="18" charset="0"/>
                <a:ea typeface="宋体" pitchFamily="2" charset="-122"/>
                <a:cs typeface="+mn-cs"/>
              </a:rPr>
              <a:t>fin</a:t>
            </a:r>
            <a:r>
              <a:rPr kumimoji="1" lang="zh-CN" altLang="en-US" sz="1200" b="0" i="0" u="none" strike="noStrike" kern="1200" baseline="0" dirty="0">
                <a:solidFill>
                  <a:schemeClr val="tx1"/>
                </a:solidFill>
                <a:latin typeface="Times New Roman" pitchFamily="18" charset="0"/>
                <a:ea typeface="宋体" pitchFamily="2" charset="-122"/>
                <a:cs typeface="+mn-cs"/>
              </a:rPr>
              <a:t>又有</a:t>
            </a:r>
            <a:r>
              <a:rPr kumimoji="1" lang="en-US" altLang="zh-CN" sz="1200" b="0" i="0" u="none" strike="noStrike" kern="1200" baseline="0" dirty="0">
                <a:solidFill>
                  <a:schemeClr val="tx1"/>
                </a:solidFill>
                <a:latin typeface="Times New Roman" pitchFamily="18" charset="0"/>
                <a:ea typeface="宋体" pitchFamily="2" charset="-122"/>
                <a:cs typeface="+mn-cs"/>
              </a:rPr>
              <a:t>syn </a:t>
            </a:r>
            <a:r>
              <a:rPr kumimoji="1" lang="zh-CN" altLang="en-US" sz="1200" b="0" i="0" u="none" strike="noStrike" kern="1200" baseline="0" dirty="0">
                <a:solidFill>
                  <a:schemeClr val="tx1"/>
                </a:solidFill>
                <a:latin typeface="Times New Roman" pitchFamily="18" charset="0"/>
                <a:ea typeface="宋体" pitchFamily="2" charset="-122"/>
                <a:cs typeface="+mn-cs"/>
              </a:rPr>
              <a:t>的字段，那就直接销毁，并且释放内存。</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52</a:t>
            </a:fld>
            <a:endParaRPr lang="en-US" altLang="zh-CN"/>
          </a:p>
        </p:txBody>
      </p:sp>
    </p:spTree>
    <p:extLst>
      <p:ext uri="{BB962C8B-B14F-4D97-AF65-F5344CB8AC3E}">
        <p14:creationId xmlns:p14="http://schemas.microsoft.com/office/powerpoint/2010/main" val="1112655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53</a:t>
            </a:fld>
            <a:endParaRPr lang="en-US" altLang="zh-CN"/>
          </a:p>
        </p:txBody>
      </p:sp>
    </p:spTree>
    <p:extLst>
      <p:ext uri="{BB962C8B-B14F-4D97-AF65-F5344CB8AC3E}">
        <p14:creationId xmlns:p14="http://schemas.microsoft.com/office/powerpoint/2010/main" val="506652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返回一个带有</a:t>
            </a:r>
            <a:r>
              <a:rPr lang="en-US" altLang="zh-CN" dirty="0"/>
              <a:t>SYN+ACK</a:t>
            </a:r>
            <a:r>
              <a:rPr lang="zh-CN" altLang="en-US" dirty="0"/>
              <a:t>的</a:t>
            </a:r>
            <a:r>
              <a:rPr lang="en-US" altLang="zh-CN" dirty="0" err="1"/>
              <a:t>skb</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54</a:t>
            </a:fld>
            <a:endParaRPr lang="en-US" altLang="zh-CN"/>
          </a:p>
        </p:txBody>
      </p:sp>
    </p:spTree>
    <p:extLst>
      <p:ext uri="{BB962C8B-B14F-4D97-AF65-F5344CB8AC3E}">
        <p14:creationId xmlns:p14="http://schemas.microsoft.com/office/powerpoint/2010/main" val="1726600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55</a:t>
            </a:fld>
            <a:endParaRPr lang="en-US" altLang="zh-CN"/>
          </a:p>
        </p:txBody>
      </p:sp>
    </p:spTree>
    <p:extLst>
      <p:ext uri="{BB962C8B-B14F-4D97-AF65-F5344CB8AC3E}">
        <p14:creationId xmlns:p14="http://schemas.microsoft.com/office/powerpoint/2010/main" val="308208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tcp_rcv_state_process</a:t>
            </a:r>
            <a:r>
              <a:rPr kumimoji="1" lang="zh-CN" altLang="en-US" sz="1200" b="0" i="0" u="none" strike="noStrike" kern="1200" baseline="0" dirty="0">
                <a:solidFill>
                  <a:schemeClr val="tx1"/>
                </a:solidFill>
                <a:latin typeface="Times New Roman" pitchFamily="18" charset="0"/>
                <a:ea typeface="宋体" pitchFamily="2" charset="-122"/>
                <a:cs typeface="+mn-cs"/>
              </a:rPr>
              <a:t>该函数用来处理</a:t>
            </a:r>
            <a:r>
              <a:rPr kumimoji="1" lang="en-US" altLang="zh-CN" sz="1200" b="0" i="0" u="none" strike="noStrike" kern="1200" baseline="0" dirty="0">
                <a:solidFill>
                  <a:schemeClr val="tx1"/>
                </a:solidFill>
                <a:latin typeface="Times New Roman" pitchFamily="18" charset="0"/>
                <a:ea typeface="宋体" pitchFamily="2" charset="-122"/>
                <a:cs typeface="+mn-cs"/>
              </a:rPr>
              <a:t>ESTABLISHED </a:t>
            </a:r>
            <a:r>
              <a:rPr kumimoji="1" lang="zh-CN" altLang="en-US" sz="1200" b="0" i="0" u="none" strike="noStrike" kern="1200" baseline="0" dirty="0">
                <a:solidFill>
                  <a:schemeClr val="tx1"/>
                </a:solidFill>
                <a:latin typeface="Times New Roman" pitchFamily="18" charset="0"/>
                <a:ea typeface="宋体" pitchFamily="2" charset="-122"/>
                <a:cs typeface="+mn-cs"/>
              </a:rPr>
              <a:t>和</a:t>
            </a:r>
            <a:r>
              <a:rPr kumimoji="1" lang="en-US" altLang="zh-CN" sz="1200" b="0" i="0" u="none" strike="noStrike" kern="1200" baseline="0" dirty="0">
                <a:solidFill>
                  <a:schemeClr val="tx1"/>
                </a:solidFill>
                <a:latin typeface="Times New Roman" pitchFamily="18" charset="0"/>
                <a:ea typeface="宋体" pitchFamily="2" charset="-122"/>
                <a:cs typeface="+mn-cs"/>
              </a:rPr>
              <a:t>TIME_WAIT</a:t>
            </a:r>
            <a:r>
              <a:rPr kumimoji="1" lang="zh-CN" altLang="en-US" sz="1200" b="0" i="0" u="none" strike="noStrike" kern="1200" baseline="0" dirty="0">
                <a:solidFill>
                  <a:schemeClr val="tx1"/>
                </a:solidFill>
                <a:latin typeface="Times New Roman" pitchFamily="18" charset="0"/>
                <a:ea typeface="宋体" pitchFamily="2" charset="-122"/>
                <a:cs typeface="+mn-cs"/>
              </a:rPr>
              <a:t>状态以外的</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段，这里处理</a:t>
            </a:r>
            <a:r>
              <a:rPr kumimoji="1" lang="en-US" altLang="zh-CN" sz="1200" b="0" i="0" u="none" strike="noStrike" kern="1200" baseline="0" dirty="0">
                <a:solidFill>
                  <a:schemeClr val="tx1"/>
                </a:solidFill>
                <a:latin typeface="Times New Roman" pitchFamily="18" charset="0"/>
                <a:ea typeface="宋体" pitchFamily="2" charset="-122"/>
                <a:cs typeface="+mn-cs"/>
              </a:rPr>
              <a:t>SYN_RECV</a:t>
            </a:r>
            <a:r>
              <a:rPr kumimoji="1" lang="zh-CN" altLang="en-US" sz="1200" b="0" i="0" u="none" strike="noStrike" kern="1200" baseline="0" dirty="0">
                <a:solidFill>
                  <a:schemeClr val="tx1"/>
                </a:solidFill>
                <a:latin typeface="Times New Roman" pitchFamily="18" charset="0"/>
                <a:ea typeface="宋体" pitchFamily="2" charset="-122"/>
                <a:cs typeface="+mn-cs"/>
              </a:rPr>
              <a:t>状态。</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首先对收到的</a:t>
            </a:r>
            <a:r>
              <a:rPr kumimoji="1" lang="en-US" altLang="zh-CN" sz="1200" b="0" i="0" u="none" strike="noStrike" kern="1200" baseline="0" dirty="0">
                <a:solidFill>
                  <a:schemeClr val="tx1"/>
                </a:solidFill>
                <a:latin typeface="Times New Roman" pitchFamily="18" charset="0"/>
                <a:ea typeface="宋体" pitchFamily="2" charset="-122"/>
                <a:cs typeface="+mn-cs"/>
              </a:rPr>
              <a:t>ACK </a:t>
            </a:r>
            <a:r>
              <a:rPr kumimoji="1" lang="zh-CN" altLang="en-US" sz="1200" b="0" i="0" u="none" strike="noStrike" kern="1200" baseline="0" dirty="0">
                <a:solidFill>
                  <a:schemeClr val="tx1"/>
                </a:solidFill>
                <a:latin typeface="Times New Roman" pitchFamily="18" charset="0"/>
                <a:ea typeface="宋体" pitchFamily="2" charset="-122"/>
                <a:cs typeface="+mn-cs"/>
              </a:rPr>
              <a:t>段进行处理判断是否正确接收，如果正确接收就会发送返回非零值。</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进行一系列的初始化，开启相应拥塞控制等，并且将</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的状态置为</a:t>
            </a:r>
            <a:r>
              <a:rPr kumimoji="1" lang="en-US" altLang="zh-CN" sz="1200" b="0" i="0" u="none" strike="noStrike" kern="1200" baseline="0" dirty="0">
                <a:solidFill>
                  <a:schemeClr val="tx1"/>
                </a:solidFill>
                <a:latin typeface="Times New Roman" pitchFamily="18" charset="0"/>
                <a:ea typeface="宋体" pitchFamily="2" charset="-122"/>
                <a:cs typeface="+mn-cs"/>
              </a:rPr>
              <a:t>ESTAB-LISHED</a:t>
            </a:r>
            <a:r>
              <a:rPr kumimoji="1" lang="zh-CN" altLang="en-US" sz="1200" b="0" i="0" u="none" strike="noStrike" kern="1200" baseline="0" dirty="0">
                <a:solidFill>
                  <a:schemeClr val="tx1"/>
                </a:solidFill>
                <a:latin typeface="Times New Roman" pitchFamily="18" charset="0"/>
                <a:ea typeface="宋体" pitchFamily="2" charset="-122"/>
                <a:cs typeface="+mn-cs"/>
              </a:rPr>
              <a:t>。</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发信号给那些将通过该套接口发送数据的进程，通知它们套接口目前已经可以发送数据了。</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对已接收到的</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段排队，在建立连接阶段一般不会收到</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段。</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56</a:t>
            </a:fld>
            <a:endParaRPr lang="en-US" altLang="zh-CN"/>
          </a:p>
        </p:txBody>
      </p:sp>
    </p:spTree>
    <p:extLst>
      <p:ext uri="{BB962C8B-B14F-4D97-AF65-F5344CB8AC3E}">
        <p14:creationId xmlns:p14="http://schemas.microsoft.com/office/powerpoint/2010/main" val="648895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US" altLang="zh-CN" dirty="0" err="1"/>
              <a:t>tcp_rcv_state_process</a:t>
            </a:r>
            <a:r>
              <a:rPr kumimoji="1" lang="zh-CN" altLang="en-US" sz="1200" b="0" i="0" u="none" strike="noStrike" kern="1200" baseline="0" dirty="0">
                <a:solidFill>
                  <a:schemeClr val="tx1"/>
                </a:solidFill>
                <a:latin typeface="Times New Roman" pitchFamily="18" charset="0"/>
                <a:ea typeface="宋体" pitchFamily="2" charset="-122"/>
                <a:cs typeface="+mn-cs"/>
              </a:rPr>
              <a:t>该函数用来处理</a:t>
            </a:r>
            <a:r>
              <a:rPr kumimoji="1" lang="en-US" altLang="zh-CN" sz="1200" b="0" i="0" u="none" strike="noStrike" kern="1200" baseline="0" dirty="0">
                <a:solidFill>
                  <a:schemeClr val="tx1"/>
                </a:solidFill>
                <a:latin typeface="Times New Roman" pitchFamily="18" charset="0"/>
                <a:ea typeface="宋体" pitchFamily="2" charset="-122"/>
                <a:cs typeface="+mn-cs"/>
              </a:rPr>
              <a:t>ESTABLISHED </a:t>
            </a:r>
            <a:r>
              <a:rPr kumimoji="1" lang="zh-CN" altLang="en-US" sz="1200" b="0" i="0" u="none" strike="noStrike" kern="1200" baseline="0" dirty="0">
                <a:solidFill>
                  <a:schemeClr val="tx1"/>
                </a:solidFill>
                <a:latin typeface="Times New Roman" pitchFamily="18" charset="0"/>
                <a:ea typeface="宋体" pitchFamily="2" charset="-122"/>
                <a:cs typeface="+mn-cs"/>
              </a:rPr>
              <a:t>和</a:t>
            </a:r>
            <a:r>
              <a:rPr kumimoji="1" lang="en-US" altLang="zh-CN" sz="1200" b="0" i="0" u="none" strike="noStrike" kern="1200" baseline="0" dirty="0">
                <a:solidFill>
                  <a:schemeClr val="tx1"/>
                </a:solidFill>
                <a:latin typeface="Times New Roman" pitchFamily="18" charset="0"/>
                <a:ea typeface="宋体" pitchFamily="2" charset="-122"/>
                <a:cs typeface="+mn-cs"/>
              </a:rPr>
              <a:t>TIME_WAIT</a:t>
            </a:r>
            <a:r>
              <a:rPr kumimoji="1" lang="zh-CN" altLang="en-US" sz="1200" b="0" i="0" u="none" strike="noStrike" kern="1200" baseline="0" dirty="0">
                <a:solidFill>
                  <a:schemeClr val="tx1"/>
                </a:solidFill>
                <a:latin typeface="Times New Roman" pitchFamily="18" charset="0"/>
                <a:ea typeface="宋体" pitchFamily="2" charset="-122"/>
                <a:cs typeface="+mn-cs"/>
              </a:rPr>
              <a:t>状态以外的</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段，这里处理</a:t>
            </a:r>
            <a:r>
              <a:rPr kumimoji="1" lang="en-US" altLang="zh-CN" sz="1200" b="0" i="0" u="none" strike="noStrike" kern="1200" baseline="0" dirty="0">
                <a:solidFill>
                  <a:schemeClr val="tx1"/>
                </a:solidFill>
                <a:latin typeface="Times New Roman" pitchFamily="18" charset="0"/>
                <a:ea typeface="宋体" pitchFamily="2" charset="-122"/>
                <a:cs typeface="+mn-cs"/>
              </a:rPr>
              <a:t>SYN_RECV</a:t>
            </a:r>
            <a:r>
              <a:rPr kumimoji="1" lang="zh-CN" altLang="en-US" sz="1200" b="0" i="0" u="none" strike="noStrike" kern="1200" baseline="0" dirty="0">
                <a:solidFill>
                  <a:schemeClr val="tx1"/>
                </a:solidFill>
                <a:latin typeface="Times New Roman" pitchFamily="18" charset="0"/>
                <a:ea typeface="宋体" pitchFamily="2" charset="-122"/>
                <a:cs typeface="+mn-cs"/>
              </a:rPr>
              <a:t>状态。</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首先对收到的</a:t>
            </a:r>
            <a:r>
              <a:rPr kumimoji="1" lang="en-US" altLang="zh-CN" sz="1200" b="0" i="0" u="none" strike="noStrike" kern="1200" baseline="0" dirty="0">
                <a:solidFill>
                  <a:schemeClr val="tx1"/>
                </a:solidFill>
                <a:latin typeface="Times New Roman" pitchFamily="18" charset="0"/>
                <a:ea typeface="宋体" pitchFamily="2" charset="-122"/>
                <a:cs typeface="+mn-cs"/>
              </a:rPr>
              <a:t>ACK </a:t>
            </a:r>
            <a:r>
              <a:rPr kumimoji="1" lang="zh-CN" altLang="en-US" sz="1200" b="0" i="0" u="none" strike="noStrike" kern="1200" baseline="0" dirty="0">
                <a:solidFill>
                  <a:schemeClr val="tx1"/>
                </a:solidFill>
                <a:latin typeface="Times New Roman" pitchFamily="18" charset="0"/>
                <a:ea typeface="宋体" pitchFamily="2" charset="-122"/>
                <a:cs typeface="+mn-cs"/>
              </a:rPr>
              <a:t>段进行处理判断是否正确接收，如果正确接收就会发送返回非零值。</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进行一系列的初始化，开启相应拥塞控制等，并且将</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的状态置为</a:t>
            </a:r>
            <a:r>
              <a:rPr kumimoji="1" lang="en-US" altLang="zh-CN" sz="1200" b="0" i="0" u="none" strike="noStrike" kern="1200" baseline="0" dirty="0">
                <a:solidFill>
                  <a:schemeClr val="tx1"/>
                </a:solidFill>
                <a:latin typeface="Times New Roman" pitchFamily="18" charset="0"/>
                <a:ea typeface="宋体" pitchFamily="2" charset="-122"/>
                <a:cs typeface="+mn-cs"/>
              </a:rPr>
              <a:t>ESTAB-LISHED</a:t>
            </a:r>
            <a:r>
              <a:rPr kumimoji="1" lang="zh-CN" altLang="en-US" sz="1200" b="0" i="0" u="none" strike="noStrike" kern="1200" baseline="0" dirty="0">
                <a:solidFill>
                  <a:schemeClr val="tx1"/>
                </a:solidFill>
                <a:latin typeface="Times New Roman" pitchFamily="18" charset="0"/>
                <a:ea typeface="宋体" pitchFamily="2" charset="-122"/>
                <a:cs typeface="+mn-cs"/>
              </a:rPr>
              <a:t>。</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发信号给那些将通过该套接口发送数据的进程，通知它们套接口目前已经可以发送数据了。</a:t>
            </a:r>
            <a:endParaRPr kumimoji="1" lang="en-US" altLang="zh-CN" sz="1200" b="0" i="0" u="none" strike="noStrike" kern="1200" baseline="0" dirty="0">
              <a:solidFill>
                <a:schemeClr val="tx1"/>
              </a:solidFill>
              <a:latin typeface="Times New Roman" pitchFamily="18" charset="0"/>
              <a:ea typeface="宋体" pitchFamily="2" charset="-122"/>
              <a:cs typeface="+mn-cs"/>
            </a:endParaRPr>
          </a:p>
          <a:p>
            <a:r>
              <a:rPr kumimoji="1" lang="zh-CN" altLang="en-US" sz="1200" b="0" i="0" u="none" strike="noStrike" kern="1200" baseline="0" dirty="0">
                <a:solidFill>
                  <a:schemeClr val="tx1"/>
                </a:solidFill>
                <a:latin typeface="Times New Roman" pitchFamily="18" charset="0"/>
                <a:ea typeface="宋体" pitchFamily="2" charset="-122"/>
                <a:cs typeface="+mn-cs"/>
              </a:rPr>
              <a:t>对已接收到的</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段排队，在建立连接阶段一般不会收到</a:t>
            </a:r>
            <a:r>
              <a:rPr kumimoji="1" lang="en-US" altLang="zh-CN" sz="1200" b="0" i="0" u="none" strike="noStrike" kern="1200" baseline="0" dirty="0">
                <a:solidFill>
                  <a:schemeClr val="tx1"/>
                </a:solidFill>
                <a:latin typeface="Times New Roman" pitchFamily="18" charset="0"/>
                <a:ea typeface="宋体" pitchFamily="2" charset="-122"/>
                <a:cs typeface="+mn-cs"/>
              </a:rPr>
              <a:t>TCP </a:t>
            </a:r>
            <a:r>
              <a:rPr kumimoji="1" lang="zh-CN" altLang="en-US" sz="1200" b="0" i="0" u="none" strike="noStrike" kern="1200" baseline="0" dirty="0">
                <a:solidFill>
                  <a:schemeClr val="tx1"/>
                </a:solidFill>
                <a:latin typeface="Times New Roman" pitchFamily="18" charset="0"/>
                <a:ea typeface="宋体" pitchFamily="2" charset="-122"/>
                <a:cs typeface="+mn-cs"/>
              </a:rPr>
              <a:t>段。</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57</a:t>
            </a:fld>
            <a:endParaRPr lang="en-US" altLang="zh-CN"/>
          </a:p>
        </p:txBody>
      </p:sp>
    </p:spTree>
    <p:extLst>
      <p:ext uri="{BB962C8B-B14F-4D97-AF65-F5344CB8AC3E}">
        <p14:creationId xmlns:p14="http://schemas.microsoft.com/office/powerpoint/2010/main" val="964964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58</a:t>
            </a:fld>
            <a:endParaRPr lang="en-US" altLang="zh-CN"/>
          </a:p>
        </p:txBody>
      </p:sp>
    </p:spTree>
    <p:extLst>
      <p:ext uri="{BB962C8B-B14F-4D97-AF65-F5344CB8AC3E}">
        <p14:creationId xmlns:p14="http://schemas.microsoft.com/office/powerpoint/2010/main" val="3493923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62</a:t>
            </a:fld>
            <a:endParaRPr lang="en-US" altLang="zh-CN"/>
          </a:p>
        </p:txBody>
      </p:sp>
    </p:spTree>
    <p:extLst>
      <p:ext uri="{BB962C8B-B14F-4D97-AF65-F5344CB8AC3E}">
        <p14:creationId xmlns:p14="http://schemas.microsoft.com/office/powerpoint/2010/main" val="403276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a:t>
            </a:fld>
            <a:endParaRPr lang="en-US" altLang="zh-CN"/>
          </a:p>
        </p:txBody>
      </p:sp>
    </p:spTree>
    <p:extLst>
      <p:ext uri="{BB962C8B-B14F-4D97-AF65-F5344CB8AC3E}">
        <p14:creationId xmlns:p14="http://schemas.microsoft.com/office/powerpoint/2010/main" val="2935516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63</a:t>
            </a:fld>
            <a:endParaRPr lang="en-US" altLang="zh-CN"/>
          </a:p>
        </p:txBody>
      </p:sp>
    </p:spTree>
    <p:extLst>
      <p:ext uri="{BB962C8B-B14F-4D97-AF65-F5344CB8AC3E}">
        <p14:creationId xmlns:p14="http://schemas.microsoft.com/office/powerpoint/2010/main" val="312080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外部设备与中央处理器交互一般有两种手段：轮询和中断。</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很多</a:t>
            </a:r>
            <a:r>
              <a:rPr kumimoji="1" lang="en-US" altLang="zh-CN" sz="1200" b="0" i="0" kern="1200" dirty="0">
                <a:solidFill>
                  <a:schemeClr val="tx1"/>
                </a:solidFill>
                <a:effectLst/>
                <a:latin typeface="Times New Roman" pitchFamily="18" charset="0"/>
                <a:ea typeface="宋体" pitchFamily="2" charset="-122"/>
                <a:cs typeface="+mn-cs"/>
              </a:rPr>
              <a:t>I/O</a:t>
            </a:r>
            <a:r>
              <a:rPr kumimoji="1" lang="zh-CN" altLang="en-US" sz="1200" b="0" i="0" kern="1200" dirty="0">
                <a:solidFill>
                  <a:schemeClr val="tx1"/>
                </a:solidFill>
                <a:effectLst/>
                <a:latin typeface="Times New Roman" pitchFamily="18" charset="0"/>
                <a:ea typeface="宋体" pitchFamily="2" charset="-122"/>
                <a:cs typeface="+mn-cs"/>
              </a:rPr>
              <a:t>设备都有一个状态寄存器，用于描述设备当前的工作状态，每当设备状态发生改变时，设备将修改相应状态寄存器位。通过不断查询设备的状态寄存器，</a:t>
            </a:r>
            <a:r>
              <a:rPr kumimoji="1" lang="en-US" altLang="zh-CN" sz="1200" b="0" i="0" kern="1200" dirty="0">
                <a:solidFill>
                  <a:schemeClr val="tx1"/>
                </a:solidFill>
                <a:effectLst/>
                <a:latin typeface="Times New Roman" pitchFamily="18" charset="0"/>
                <a:ea typeface="宋体" pitchFamily="2" charset="-122"/>
                <a:cs typeface="+mn-cs"/>
              </a:rPr>
              <a:t>CPU</a:t>
            </a:r>
            <a:r>
              <a:rPr kumimoji="1" lang="zh-CN" altLang="en-US" sz="1200" b="0" i="0" kern="1200" dirty="0">
                <a:solidFill>
                  <a:schemeClr val="tx1"/>
                </a:solidFill>
                <a:effectLst/>
                <a:latin typeface="Times New Roman" pitchFamily="18" charset="0"/>
                <a:ea typeface="宋体" pitchFamily="2" charset="-122"/>
                <a:cs typeface="+mn-cs"/>
              </a:rPr>
              <a:t>就可以了解设备的状态，从而进行必要的</a:t>
            </a:r>
            <a:r>
              <a:rPr kumimoji="1" lang="en-US" altLang="zh-CN" sz="1200" b="0" i="0" kern="1200" dirty="0">
                <a:solidFill>
                  <a:schemeClr val="tx1"/>
                </a:solidFill>
                <a:effectLst/>
                <a:latin typeface="Times New Roman" pitchFamily="18" charset="0"/>
                <a:ea typeface="宋体" pitchFamily="2" charset="-122"/>
                <a:cs typeface="+mn-cs"/>
              </a:rPr>
              <a:t>I/O</a:t>
            </a:r>
            <a:r>
              <a:rPr kumimoji="1" lang="zh-CN" altLang="en-US" sz="1200" b="0" i="0" kern="1200" dirty="0">
                <a:solidFill>
                  <a:schemeClr val="tx1"/>
                </a:solidFill>
                <a:effectLst/>
                <a:latin typeface="Times New Roman" pitchFamily="18" charset="0"/>
                <a:ea typeface="宋体" pitchFamily="2" charset="-122"/>
                <a:cs typeface="+mn-cs"/>
              </a:rPr>
              <a:t>操作。为了节约</a:t>
            </a:r>
            <a:r>
              <a:rPr kumimoji="1" lang="en-US" altLang="zh-CN" sz="1200" b="0" i="0" kern="1200" dirty="0">
                <a:solidFill>
                  <a:schemeClr val="tx1"/>
                </a:solidFill>
                <a:effectLst/>
                <a:latin typeface="Times New Roman" pitchFamily="18" charset="0"/>
                <a:ea typeface="宋体" pitchFamily="2" charset="-122"/>
                <a:cs typeface="+mn-cs"/>
              </a:rPr>
              <a:t>CPU</a:t>
            </a:r>
            <a:r>
              <a:rPr kumimoji="1" lang="zh-CN" altLang="en-US" sz="1200" b="0" i="0" kern="1200" dirty="0">
                <a:solidFill>
                  <a:schemeClr val="tx1"/>
                </a:solidFill>
                <a:effectLst/>
                <a:latin typeface="Times New Roman" pitchFamily="18" charset="0"/>
                <a:ea typeface="宋体" pitchFamily="2" charset="-122"/>
                <a:cs typeface="+mn-cs"/>
              </a:rPr>
              <a:t>资源，查询工作往往不是连续的，而是定时进行。</a:t>
            </a:r>
            <a:br>
              <a:rPr lang="zh-CN" altLang="en-US" dirty="0"/>
            </a:br>
            <a:r>
              <a:rPr kumimoji="1" lang="zh-CN" altLang="en-US" sz="1200" b="0" i="0" kern="1200" dirty="0">
                <a:solidFill>
                  <a:schemeClr val="tx1"/>
                </a:solidFill>
                <a:effectLst/>
                <a:latin typeface="Times New Roman" pitchFamily="18" charset="0"/>
                <a:ea typeface="宋体" pitchFamily="2" charset="-122"/>
                <a:cs typeface="+mn-cs"/>
              </a:rPr>
              <a:t>轮询方式具有简单、易实现、易控制等优势，在很多小型系统中有大量应用。对那些实时敏感性不高、具有大量</a:t>
            </a:r>
            <a:r>
              <a:rPr kumimoji="1" lang="en-US" altLang="zh-CN" sz="1200" b="0" i="0" kern="1200" dirty="0">
                <a:solidFill>
                  <a:schemeClr val="tx1"/>
                </a:solidFill>
                <a:effectLst/>
                <a:latin typeface="Times New Roman" pitchFamily="18" charset="0"/>
                <a:ea typeface="宋体" pitchFamily="2" charset="-122"/>
                <a:cs typeface="+mn-cs"/>
              </a:rPr>
              <a:t>CPU</a:t>
            </a:r>
            <a:r>
              <a:rPr kumimoji="1" lang="zh-CN" altLang="en-US" sz="1200" b="0" i="0" kern="1200" dirty="0">
                <a:solidFill>
                  <a:schemeClr val="tx1"/>
                </a:solidFill>
                <a:effectLst/>
                <a:latin typeface="Times New Roman" pitchFamily="18" charset="0"/>
                <a:ea typeface="宋体" pitchFamily="2" charset="-122"/>
                <a:cs typeface="+mn-cs"/>
              </a:rPr>
              <a:t>资源的系统来说，轮询方式有很广泛的应用。最典型的用途就是在那些任务比较单一的单片机上，嵌入式系统中也有应用。</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轮询方式主要存在以下不足：</a:t>
            </a:r>
            <a:br>
              <a:rPr lang="zh-CN" altLang="en-US" dirty="0"/>
            </a:br>
            <a:r>
              <a:rPr kumimoji="1" lang="en-US" altLang="zh-CN" sz="1200" b="0" i="0" kern="1200" dirty="0">
                <a:solidFill>
                  <a:schemeClr val="tx1"/>
                </a:solidFill>
                <a:effectLst/>
                <a:latin typeface="Times New Roman" pitchFamily="18" charset="0"/>
                <a:ea typeface="宋体" pitchFamily="2" charset="-122"/>
                <a:cs typeface="+mn-cs"/>
              </a:rPr>
              <a:t>&lt;1&gt;</a:t>
            </a:r>
            <a:r>
              <a:rPr kumimoji="1" lang="zh-CN" altLang="en-US" sz="1200" b="0" i="0" kern="1200" dirty="0">
                <a:solidFill>
                  <a:schemeClr val="tx1"/>
                </a:solidFill>
                <a:effectLst/>
                <a:latin typeface="Times New Roman" pitchFamily="18" charset="0"/>
                <a:ea typeface="宋体" pitchFamily="2" charset="-122"/>
                <a:cs typeface="+mn-cs"/>
              </a:rPr>
              <a:t>增加系统开销。无论是任务轮询还是定时器轮询都需要消耗对应的系统资源。</a:t>
            </a:r>
            <a:br>
              <a:rPr lang="zh-CN" altLang="en-US" dirty="0"/>
            </a:br>
            <a:r>
              <a:rPr kumimoji="1" lang="en-US" altLang="zh-CN" sz="1200" b="0" i="0" kern="1200" dirty="0">
                <a:solidFill>
                  <a:schemeClr val="tx1"/>
                </a:solidFill>
                <a:effectLst/>
                <a:latin typeface="Times New Roman" pitchFamily="18" charset="0"/>
                <a:ea typeface="宋体" pitchFamily="2" charset="-122"/>
                <a:cs typeface="+mn-cs"/>
              </a:rPr>
              <a:t>&lt;2&gt;</a:t>
            </a:r>
            <a:r>
              <a:rPr kumimoji="1" lang="zh-CN" altLang="en-US" sz="1200" b="0" i="0" kern="1200" dirty="0">
                <a:solidFill>
                  <a:schemeClr val="tx1"/>
                </a:solidFill>
                <a:effectLst/>
                <a:latin typeface="Times New Roman" pitchFamily="18" charset="0"/>
                <a:ea typeface="宋体" pitchFamily="2" charset="-122"/>
                <a:cs typeface="+mn-cs"/>
              </a:rPr>
              <a:t>无法及时感知设备状态变化。在轮询间隔内的设备状态变化只有在下次轮询时才能被发现，这将无法满足对实时性敏感的应用场合。</a:t>
            </a:r>
            <a:br>
              <a:rPr lang="zh-CN" altLang="en-US" dirty="0"/>
            </a:br>
            <a:r>
              <a:rPr kumimoji="1" lang="en-US" altLang="zh-CN" sz="1200" b="0" i="0" kern="1200" dirty="0">
                <a:solidFill>
                  <a:schemeClr val="tx1"/>
                </a:solidFill>
                <a:effectLst/>
                <a:latin typeface="Times New Roman" pitchFamily="18" charset="0"/>
                <a:ea typeface="宋体" pitchFamily="2" charset="-122"/>
                <a:cs typeface="+mn-cs"/>
              </a:rPr>
              <a:t>&lt;3&gt;</a:t>
            </a:r>
            <a:r>
              <a:rPr kumimoji="1" lang="zh-CN" altLang="en-US" sz="1200" b="0" i="0" kern="1200" dirty="0">
                <a:solidFill>
                  <a:schemeClr val="tx1"/>
                </a:solidFill>
                <a:effectLst/>
                <a:latin typeface="Times New Roman" pitchFamily="18" charset="0"/>
                <a:ea typeface="宋体" pitchFamily="2" charset="-122"/>
                <a:cs typeface="+mn-cs"/>
              </a:rPr>
              <a:t>浪费</a:t>
            </a:r>
            <a:r>
              <a:rPr kumimoji="1" lang="en-US" altLang="zh-CN" sz="1200" b="0" i="0" kern="1200" dirty="0">
                <a:solidFill>
                  <a:schemeClr val="tx1"/>
                </a:solidFill>
                <a:effectLst/>
                <a:latin typeface="Times New Roman" pitchFamily="18" charset="0"/>
                <a:ea typeface="宋体" pitchFamily="2" charset="-122"/>
                <a:cs typeface="+mn-cs"/>
              </a:rPr>
              <a:t>CPU</a:t>
            </a:r>
            <a:r>
              <a:rPr kumimoji="1" lang="zh-CN" altLang="en-US" sz="1200" b="0" i="0" kern="1200" dirty="0">
                <a:solidFill>
                  <a:schemeClr val="tx1"/>
                </a:solidFill>
                <a:effectLst/>
                <a:latin typeface="Times New Roman" pitchFamily="18" charset="0"/>
                <a:ea typeface="宋体" pitchFamily="2" charset="-122"/>
                <a:cs typeface="+mn-cs"/>
              </a:rPr>
              <a:t>资源。无论设备是否发生状态改变，轮询总在进行。在实际情况中，大多数设备的状态改变通常不会那么频繁，轮询空转将白白浪费</a:t>
            </a:r>
            <a:r>
              <a:rPr kumimoji="1" lang="en-US" altLang="zh-CN" sz="1200" b="0" i="0" kern="1200" dirty="0">
                <a:solidFill>
                  <a:schemeClr val="tx1"/>
                </a:solidFill>
                <a:effectLst/>
                <a:latin typeface="Times New Roman" pitchFamily="18" charset="0"/>
                <a:ea typeface="宋体" pitchFamily="2" charset="-122"/>
                <a:cs typeface="+mn-cs"/>
              </a:rPr>
              <a:t>CPU</a:t>
            </a:r>
            <a:r>
              <a:rPr kumimoji="1" lang="zh-CN" altLang="en-US" sz="1200" b="0" i="0" kern="1200" dirty="0">
                <a:solidFill>
                  <a:schemeClr val="tx1"/>
                </a:solidFill>
                <a:effectLst/>
                <a:latin typeface="Times New Roman" pitchFamily="18" charset="0"/>
                <a:ea typeface="宋体" pitchFamily="2" charset="-122"/>
                <a:cs typeface="+mn-cs"/>
              </a:rPr>
              <a:t>时间片。</a:t>
            </a:r>
            <a:endParaRPr kumimoji="1" lang="en-US" altLang="zh-CN" sz="1200" b="0" i="0" kern="1200" dirty="0">
              <a:solidFill>
                <a:schemeClr val="tx1"/>
              </a:solidFill>
              <a:effectLst/>
              <a:latin typeface="Times New Roman" pitchFamily="18" charset="0"/>
              <a:ea typeface="宋体" pitchFamily="2" charset="-122"/>
              <a:cs typeface="+mn-cs"/>
            </a:endParaRPr>
          </a:p>
          <a:p>
            <a:r>
              <a:rPr lang="zh-CN" altLang="en-US" dirty="0"/>
              <a:t>中断，顾名思义，就是打断正在进行中的工作。中断不需要处理器轮询设备的状态，设备在自己发生状态改变时将主动发送一个信号给处理器，后者在接收到这一通知信号时，会挂起当前正在执行的任务转而去处理响应外设的中断请求。中断解决了外部设备与处理器之间速度不匹配导致的资源浪费问题。 现代设备绝大多数采用中断的方式与处理器进行沟通，因此设备驱动程序必须能够支持设备的中断特性。</a:t>
            </a:r>
            <a:endParaRPr lang="en-US" altLang="zh-CN" dirty="0"/>
          </a:p>
          <a:p>
            <a:r>
              <a:rPr kumimoji="1" lang="zh-CN" altLang="en-US" sz="1200" b="0" i="0" kern="1200" dirty="0">
                <a:solidFill>
                  <a:schemeClr val="tx1"/>
                </a:solidFill>
                <a:effectLst/>
                <a:latin typeface="Times New Roman" pitchFamily="18" charset="0"/>
                <a:ea typeface="宋体" pitchFamily="2" charset="-122"/>
                <a:cs typeface="+mn-cs"/>
              </a:rPr>
              <a:t>中断模型也并非十全十美，其高优先级的</a:t>
            </a:r>
            <a:r>
              <a:rPr kumimoji="1" lang="en-US" altLang="zh-CN" sz="1200" b="0" i="0" kern="1200" dirty="0">
                <a:solidFill>
                  <a:schemeClr val="tx1"/>
                </a:solidFill>
                <a:effectLst/>
                <a:latin typeface="Times New Roman" pitchFamily="18" charset="0"/>
                <a:ea typeface="宋体" pitchFamily="2" charset="-122"/>
                <a:cs typeface="+mn-cs"/>
              </a:rPr>
              <a:t>VIP</a:t>
            </a:r>
            <a:r>
              <a:rPr kumimoji="1" lang="zh-CN" altLang="en-US" sz="1200" b="0" i="0" kern="1200" dirty="0">
                <a:solidFill>
                  <a:schemeClr val="tx1"/>
                </a:solidFill>
                <a:effectLst/>
                <a:latin typeface="Times New Roman" pitchFamily="18" charset="0"/>
                <a:ea typeface="宋体" pitchFamily="2" charset="-122"/>
                <a:cs typeface="+mn-cs"/>
              </a:rPr>
              <a:t>待遇和快速响应要求在极端条件下将造成“活锁”效应。有时候需要发挥粗暴中断和温和轮询各自的优势，根据实际应用情景，在两种模式之间切换。</a:t>
            </a:r>
            <a:r>
              <a:rPr kumimoji="1" lang="en-US" altLang="zh-CN" sz="1200" b="0" i="0" kern="1200" dirty="0">
                <a:solidFill>
                  <a:schemeClr val="tx1"/>
                </a:solidFill>
                <a:effectLst/>
                <a:latin typeface="Times New Roman" pitchFamily="18" charset="0"/>
                <a:ea typeface="宋体" pitchFamily="2" charset="-122"/>
                <a:cs typeface="+mn-cs"/>
              </a:rPr>
              <a:t>Linux</a:t>
            </a:r>
            <a:r>
              <a:rPr kumimoji="1" lang="zh-CN" altLang="en-US" sz="1200" b="0" i="0" kern="1200" dirty="0">
                <a:solidFill>
                  <a:schemeClr val="tx1"/>
                </a:solidFill>
                <a:effectLst/>
                <a:latin typeface="Times New Roman" pitchFamily="18" charset="0"/>
                <a:ea typeface="宋体" pitchFamily="2" charset="-122"/>
                <a:cs typeface="+mn-cs"/>
              </a:rPr>
              <a:t>网络设备驱动模型中的</a:t>
            </a:r>
            <a:r>
              <a:rPr kumimoji="1" lang="en-US" altLang="zh-CN" sz="1200" b="0" i="0" kern="1200" dirty="0">
                <a:solidFill>
                  <a:schemeClr val="tx1"/>
                </a:solidFill>
                <a:effectLst/>
                <a:latin typeface="Times New Roman" pitchFamily="18" charset="0"/>
                <a:ea typeface="宋体" pitchFamily="2" charset="-122"/>
                <a:cs typeface="+mn-cs"/>
              </a:rPr>
              <a:t>NAPI</a:t>
            </a:r>
            <a:r>
              <a:rPr kumimoji="1" lang="zh-CN" altLang="en-US" sz="1200" b="0" i="0" kern="1200" dirty="0">
                <a:solidFill>
                  <a:schemeClr val="tx1"/>
                </a:solidFill>
                <a:effectLst/>
                <a:latin typeface="Times New Roman" pitchFamily="18" charset="0"/>
                <a:ea typeface="宋体" pitchFamily="2" charset="-122"/>
                <a:cs typeface="+mn-cs"/>
              </a:rPr>
              <a:t>机制 ，它采用“中断</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轮询”的处理方式代替纯中断处理方式，是中断和轮询的完美合体。</a:t>
            </a:r>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65</a:t>
            </a:fld>
            <a:endParaRPr lang="en-US" altLang="zh-CN"/>
          </a:p>
        </p:txBody>
      </p:sp>
    </p:spTree>
    <p:extLst>
      <p:ext uri="{BB962C8B-B14F-4D97-AF65-F5344CB8AC3E}">
        <p14:creationId xmlns:p14="http://schemas.microsoft.com/office/powerpoint/2010/main" val="2324159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若支持流量控制，则将待输出的数据包根据规则加入到输出网络设备队列中排队，并在合适的时机激活网络输出软中断，依次将报文从队列中取出通过网络设备输出。</a:t>
            </a:r>
            <a:endParaRPr lang="en-US" altLang="zh-CN" dirty="0"/>
          </a:p>
          <a:p>
            <a:r>
              <a:rPr lang="zh-CN" altLang="en-US" dirty="0"/>
              <a:t>若不支持流量控制，则直接将数据包从网络设备输出。</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68</a:t>
            </a:fld>
            <a:endParaRPr lang="en-US" altLang="zh-CN"/>
          </a:p>
        </p:txBody>
      </p:sp>
    </p:spTree>
    <p:extLst>
      <p:ext uri="{BB962C8B-B14F-4D97-AF65-F5344CB8AC3E}">
        <p14:creationId xmlns:p14="http://schemas.microsoft.com/office/powerpoint/2010/main" val="760839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设备处理完后，输入到链路层</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69</a:t>
            </a:fld>
            <a:endParaRPr lang="en-US" altLang="zh-CN"/>
          </a:p>
        </p:txBody>
      </p:sp>
    </p:spTree>
    <p:extLst>
      <p:ext uri="{BB962C8B-B14F-4D97-AF65-F5344CB8AC3E}">
        <p14:creationId xmlns:p14="http://schemas.microsoft.com/office/powerpoint/2010/main" val="2371025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dirty="0"/>
              <a:t>这是由于在创建套接口文件时，使</a:t>
            </a:r>
            <a:r>
              <a:rPr lang="en-US" altLang="zh-CN" dirty="0"/>
              <a:t>file</a:t>
            </a:r>
            <a:r>
              <a:rPr lang="zh-CN" altLang="en-US" dirty="0"/>
              <a:t>结构中的</a:t>
            </a:r>
            <a:r>
              <a:rPr lang="en-US" altLang="zh-CN" dirty="0" err="1"/>
              <a:t>f_op</a:t>
            </a:r>
            <a:r>
              <a:rPr lang="zh-CN" altLang="en-US" dirty="0"/>
              <a:t>指向了</a:t>
            </a:r>
            <a:r>
              <a:rPr lang="en-US" altLang="zh-CN" dirty="0" err="1"/>
              <a:t>socket_file_ops</a:t>
            </a:r>
            <a:r>
              <a:rPr lang="zh-CN" altLang="en-US" dirty="0"/>
              <a:t>。通过</a:t>
            </a:r>
            <a:r>
              <a:rPr lang="en-US" altLang="zh-CN" dirty="0" err="1"/>
              <a:t>socket_file_ops</a:t>
            </a:r>
            <a:r>
              <a:rPr lang="zh-CN" altLang="en-US" dirty="0"/>
              <a:t>可以看到套接口文件支持哪些系统调用，它支持</a:t>
            </a:r>
            <a:r>
              <a:rPr lang="en-US" altLang="zh-CN" dirty="0"/>
              <a:t>read</a:t>
            </a:r>
            <a:r>
              <a:rPr lang="zh-CN" altLang="en-US" dirty="0"/>
              <a:t>、</a:t>
            </a:r>
            <a:r>
              <a:rPr lang="en-US" altLang="zh-CN" dirty="0"/>
              <a:t>write</a:t>
            </a:r>
            <a:r>
              <a:rPr lang="zh-CN" altLang="en-US" dirty="0"/>
              <a:t>、</a:t>
            </a:r>
            <a:r>
              <a:rPr lang="en-US" altLang="zh-CN" dirty="0"/>
              <a:t>poll</a:t>
            </a:r>
            <a:r>
              <a:rPr lang="zh-CN" altLang="en-US" dirty="0"/>
              <a:t>、</a:t>
            </a:r>
            <a:r>
              <a:rPr lang="en-US" altLang="zh-CN" dirty="0" err="1"/>
              <a:t>ioctl</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a:t>
            </a:fld>
            <a:endParaRPr lang="en-US" altLang="zh-CN"/>
          </a:p>
        </p:txBody>
      </p:sp>
    </p:spTree>
    <p:extLst>
      <p:ext uri="{BB962C8B-B14F-4D97-AF65-F5344CB8AC3E}">
        <p14:creationId xmlns:p14="http://schemas.microsoft.com/office/powerpoint/2010/main" val="116014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a:t>
            </a:fld>
            <a:endParaRPr lang="en-US" altLang="zh-CN"/>
          </a:p>
        </p:txBody>
      </p:sp>
    </p:spTree>
    <p:extLst>
      <p:ext uri="{BB962C8B-B14F-4D97-AF65-F5344CB8AC3E}">
        <p14:creationId xmlns:p14="http://schemas.microsoft.com/office/powerpoint/2010/main" val="76137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a:t>
            </a:fld>
            <a:endParaRPr lang="en-US" altLang="zh-CN"/>
          </a:p>
        </p:txBody>
      </p:sp>
    </p:spTree>
    <p:extLst>
      <p:ext uri="{BB962C8B-B14F-4D97-AF65-F5344CB8AC3E}">
        <p14:creationId xmlns:p14="http://schemas.microsoft.com/office/powerpoint/2010/main" val="220486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11</a:t>
            </a:fld>
            <a:endParaRPr lang="en-US" altLang="zh-CN"/>
          </a:p>
        </p:txBody>
      </p:sp>
    </p:spTree>
    <p:extLst>
      <p:ext uri="{BB962C8B-B14F-4D97-AF65-F5344CB8AC3E}">
        <p14:creationId xmlns:p14="http://schemas.microsoft.com/office/powerpoint/2010/main" val="2567800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1" descr="backgroud-blueframe"/>
          <p:cNvPicPr>
            <a:picLocks noChangeAspect="1" noChangeArrowheads="1"/>
          </p:cNvPicPr>
          <p:nvPr userDrawn="1"/>
        </p:nvPicPr>
        <p:blipFill>
          <a:blip r:embed="rId2" cstate="print"/>
          <a:srcRect/>
          <a:stretch>
            <a:fillRect/>
          </a:stretch>
        </p:blipFill>
        <p:spPr bwMode="auto">
          <a:xfrm>
            <a:off x="-8793" y="561975"/>
            <a:ext cx="9161585" cy="6296025"/>
          </a:xfrm>
          <a:prstGeom prst="rect">
            <a:avLst/>
          </a:prstGeom>
          <a:noFill/>
          <a:ln w="9525">
            <a:noFill/>
            <a:miter lim="800000"/>
            <a:headEnd/>
            <a:tailEnd/>
          </a:ln>
        </p:spPr>
      </p:pic>
      <p:pic>
        <p:nvPicPr>
          <p:cNvPr id="5" name="Picture 2" descr="软件所所徽"/>
          <p:cNvPicPr>
            <a:picLocks noChangeAspect="1" noChangeArrowheads="1"/>
          </p:cNvPicPr>
          <p:nvPr/>
        </p:nvPicPr>
        <p:blipFill>
          <a:blip r:embed="rId3" cstate="print"/>
          <a:srcRect/>
          <a:stretch>
            <a:fillRect/>
          </a:stretch>
        </p:blipFill>
        <p:spPr bwMode="auto">
          <a:xfrm>
            <a:off x="5103935" y="112713"/>
            <a:ext cx="1261696" cy="412750"/>
          </a:xfrm>
          <a:prstGeom prst="rect">
            <a:avLst/>
          </a:prstGeom>
          <a:noFill/>
          <a:ln w="9525">
            <a:noFill/>
            <a:miter lim="800000"/>
            <a:headEnd/>
            <a:tailEnd/>
          </a:ln>
        </p:spPr>
      </p:pic>
      <p:pic>
        <p:nvPicPr>
          <p:cNvPr id="6" name="Picture 4" descr="iscas-mzd"/>
          <p:cNvPicPr>
            <a:picLocks noChangeAspect="1" noChangeArrowheads="1"/>
          </p:cNvPicPr>
          <p:nvPr userDrawn="1"/>
        </p:nvPicPr>
        <p:blipFill>
          <a:blip r:embed="rId4" cstate="print"/>
          <a:srcRect/>
          <a:stretch>
            <a:fillRect/>
          </a:stretch>
        </p:blipFill>
        <p:spPr bwMode="auto">
          <a:xfrm>
            <a:off x="6566390" y="96838"/>
            <a:ext cx="1976803" cy="334962"/>
          </a:xfrm>
          <a:prstGeom prst="rect">
            <a:avLst/>
          </a:prstGeom>
          <a:noFill/>
          <a:ln w="9525">
            <a:noFill/>
            <a:miter lim="800000"/>
            <a:headEnd/>
            <a:tailEnd/>
          </a:ln>
        </p:spPr>
      </p:pic>
      <p:sp>
        <p:nvSpPr>
          <p:cNvPr id="7" name="Text Box 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1913862" name="Rectangle 6"/>
          <p:cNvSpPr>
            <a:spLocks noGrp="1" noChangeArrowheads="1"/>
          </p:cNvSpPr>
          <p:nvPr>
            <p:ph type="ctrTitle"/>
          </p:nvPr>
        </p:nvSpPr>
        <p:spPr>
          <a:xfrm>
            <a:off x="451339" y="1828801"/>
            <a:ext cx="8241323" cy="1744663"/>
          </a:xfrm>
          <a:noFill/>
        </p:spPr>
        <p:txBody>
          <a:bodyPr lIns="91440" rIns="91440"/>
          <a:lstStyle>
            <a:lvl1pPr algn="ctr">
              <a:defRPr sz="3692" b="0">
                <a:solidFill>
                  <a:srgbClr val="000066"/>
                </a:solidFill>
                <a:effectLst>
                  <a:outerShdw blurRad="38100" dist="38100" dir="2700000" algn="tl">
                    <a:srgbClr val="C0C0C0"/>
                  </a:outerShdw>
                </a:effectLst>
                <a:latin typeface="微软雅黑" pitchFamily="34" charset="-122"/>
                <a:ea typeface="微软雅黑" pitchFamily="34" charset="-122"/>
              </a:defRPr>
            </a:lvl1pPr>
          </a:lstStyle>
          <a:p>
            <a:r>
              <a:rPr lang="zh-CN" altLang="en-US" dirty="0"/>
              <a:t>单击此处编辑母版标题样式</a:t>
            </a:r>
          </a:p>
        </p:txBody>
      </p:sp>
      <p:sp>
        <p:nvSpPr>
          <p:cNvPr id="1913863" name="Rectangle 7"/>
          <p:cNvSpPr>
            <a:spLocks noGrp="1" noChangeArrowheads="1"/>
          </p:cNvSpPr>
          <p:nvPr>
            <p:ph type="subTitle" idx="1"/>
          </p:nvPr>
        </p:nvSpPr>
        <p:spPr>
          <a:xfrm>
            <a:off x="1521069" y="3886200"/>
            <a:ext cx="5908431" cy="1752600"/>
          </a:xfrm>
        </p:spPr>
        <p:txBody>
          <a:bodyPr/>
          <a:lstStyle>
            <a:lvl1pPr marL="0" indent="0" algn="ctr">
              <a:buFont typeface="Wingdings" pitchFamily="2" charset="2"/>
              <a:buNone/>
              <a:defRPr sz="2954"/>
            </a:lvl1pPr>
          </a:lstStyle>
          <a:p>
            <a:r>
              <a:rPr lang="zh-CN" altLang="en-US" dirty="0"/>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71D8CAA4-D073-466F-8D95-83D121EDC3B5}"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568326"/>
            <a:ext cx="2286000" cy="5453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568326"/>
            <a:ext cx="6717323" cy="5453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94CB4ECF-B331-4F26-9EDB-E08F759F9BE6}"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xfrm>
            <a:off x="6934200" y="6242050"/>
            <a:ext cx="1758462" cy="457200"/>
          </a:xfrm>
        </p:spPr>
        <p:txBody>
          <a:bodyPr/>
          <a:lstStyle>
            <a:lvl1pPr>
              <a:defRPr/>
            </a:lvl1pPr>
          </a:lstStyle>
          <a:p>
            <a:pPr>
              <a:defRPr/>
            </a:pPr>
            <a:fld id="{891DE90A-06C3-47CE-BA8B-3C8F01A40176}" type="slidenum">
              <a:rPr lang="en-US" altLang="zh-CN"/>
              <a:pPr>
                <a:defRPr/>
              </a:pPr>
              <a:t>‹#›</a:t>
            </a:fld>
            <a:endParaRPr lang="en-US" altLang="zh-CN"/>
          </a:p>
        </p:txBody>
      </p:sp>
      <p:sp>
        <p:nvSpPr>
          <p:cNvPr id="3109" name="Rectangle 1061"/>
          <p:cNvSpPr>
            <a:spLocks noGrp="1" noChangeAspect="1" noChangeArrowheads="1"/>
          </p:cNvSpPr>
          <p:nvPr>
            <p:ph type="title" hasCustomPrompt="1"/>
          </p:nvPr>
        </p:nvSpPr>
        <p:spPr bwMode="auto">
          <a:xfrm>
            <a:off x="0" y="561976"/>
            <a:ext cx="9144000" cy="557213"/>
          </a:xfrm>
          <a:prstGeom prst="rect">
            <a:avLst/>
          </a:prstGeom>
          <a:solidFill>
            <a:srgbClr val="336699"/>
          </a:solidFill>
          <a:ln w="9525">
            <a:noFill/>
            <a:miter lim="800000"/>
          </a:ln>
          <a:effectLst/>
        </p:spPr>
        <p:txBody>
          <a:bodyPr vert="horz" wrap="square" lIns="288000" tIns="45720" rIns="288000" bIns="45720" numCol="1" anchor="ctr" anchorCtr="0" compatLnSpc="1"/>
          <a:lstStyle/>
          <a:p>
            <a:pPr lvl="0"/>
            <a:r>
              <a:rPr lang="zh-CN" altLang="en-US" dirty="0"/>
              <a:t>单击此处编辑母版标题样式文件</a:t>
            </a:r>
          </a:p>
        </p:txBody>
      </p:sp>
      <p:sp>
        <p:nvSpPr>
          <p:cNvPr id="4" name="内容占位符 3"/>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45324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4" name="Rectangle 1057"/>
          <p:cNvSpPr>
            <a:spLocks noGrp="1" noChangeArrowheads="1"/>
          </p:cNvSpPr>
          <p:nvPr>
            <p:ph type="dt" sz="half" idx="10"/>
          </p:nvPr>
        </p:nvSpPr>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p:txBody>
          <a:bodyPr/>
          <a:lstStyle>
            <a:lvl1pPr>
              <a:defRPr/>
            </a:lvl1pPr>
          </a:lstStyle>
          <a:p>
            <a:pPr>
              <a:defRPr/>
            </a:pPr>
            <a:fld id="{0A503701-8B22-4BF9-B83D-C544728963A7}" type="slidenum">
              <a:rPr lang="en-US" altLang="zh-CN"/>
              <a:pPr>
                <a:defRPr/>
              </a:pPr>
              <a:t>‹#›</a:t>
            </a:fld>
            <a:endParaRPr lang="en-US" altLang="zh-CN"/>
          </a:p>
        </p:txBody>
      </p:sp>
      <p:sp>
        <p:nvSpPr>
          <p:cNvPr id="7" name="标题 6"/>
          <p:cNvSpPr>
            <a:spLocks noGrp="1"/>
          </p:cNvSpPr>
          <p:nvPr>
            <p:ph type="title"/>
          </p:nvPr>
        </p:nvSpPr>
        <p:spPr/>
        <p:txBody>
          <a:bodyPr tIns="107950" bIns="0"/>
          <a:lstStyle/>
          <a:p>
            <a:r>
              <a:rPr lang="zh-CN" altLang="en-US"/>
              <a:t>单击此处编辑母版标题样式</a:t>
            </a:r>
          </a:p>
        </p:txBody>
      </p:sp>
      <p:sp>
        <p:nvSpPr>
          <p:cNvPr id="8" name="内容占位符 7"/>
          <p:cNvSpPr>
            <a:spLocks noGrp="1"/>
          </p:cNvSpPr>
          <p:nvPr>
            <p:ph idx="13"/>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752579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340769"/>
            <a:ext cx="8241323" cy="4896543"/>
          </a:xfrm>
        </p:spPr>
        <p:txBody>
          <a:bodyPr/>
          <a:lstStyle>
            <a:lvl1pPr>
              <a:defRPr sz="2585">
                <a:latin typeface="Times New Roman" pitchFamily="18" charset="0"/>
                <a:ea typeface="+mn-ea"/>
                <a:cs typeface="Times New Roman" pitchFamily="18" charset="0"/>
              </a:defRPr>
            </a:lvl1pPr>
            <a:lvl2pPr>
              <a:lnSpc>
                <a:spcPct val="100000"/>
              </a:lnSpc>
              <a:defRPr sz="1846" b="1">
                <a:solidFill>
                  <a:schemeClr val="tx1"/>
                </a:solidFill>
                <a:latin typeface="Times New Roman" pitchFamily="18" charset="0"/>
                <a:ea typeface="幼圆" pitchFamily="49" charset="-122"/>
                <a:cs typeface="Times New Roman" pitchFamily="18" charset="0"/>
              </a:defRPr>
            </a:lvl2pPr>
            <a:lvl3pPr>
              <a:buFont typeface="Wingdings" pitchFamily="2" charset="2"/>
              <a:buChar char="Ø"/>
              <a:defRPr b="1">
                <a:solidFill>
                  <a:srgbClr val="CC3300"/>
                </a:solidFill>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26865495-C111-4C7C-9322-8F1EB441798D}" type="slidenum">
              <a:rPr lang="en-US" altLang="zh-CN"/>
              <a:pPr>
                <a:defRPr/>
              </a:pPr>
              <a:t>‹#›</a:t>
            </a:fld>
            <a:endParaRPr lang="en-US" altLang="zh-CN"/>
          </a:p>
        </p:txBody>
      </p:sp>
      <p:sp>
        <p:nvSpPr>
          <p:cNvPr id="2"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3692"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zh-CN" altLang="en-US"/>
              <a:t>单击此处编辑母版文本样式</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D2782C1A-C5B3-42D5-AF87-DBD5476B7BE4}"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1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4B3FC63-DC1C-492E-BE4D-1055C8A0177F}"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59"/>
          <p:cNvSpPr>
            <a:spLocks noGrp="1" noChangeArrowheads="1"/>
          </p:cNvSpPr>
          <p:nvPr>
            <p:ph type="sldNum" sz="quarter" idx="12"/>
          </p:nvPr>
        </p:nvSpPr>
        <p:spPr>
          <a:ln/>
        </p:spPr>
        <p:txBody>
          <a:bodyPr/>
          <a:lstStyle>
            <a:lvl1pPr>
              <a:defRPr/>
            </a:lvl1pPr>
          </a:lstStyle>
          <a:p>
            <a:pPr>
              <a:defRPr/>
            </a:pPr>
            <a:fld id="{AABE4DC1-00FC-4933-8396-B0E01B53869E}"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ln/>
        </p:spPr>
        <p:txBody>
          <a:bodyPr/>
          <a:lstStyle>
            <a:lvl1pPr>
              <a:defRPr/>
            </a:lvl1pPr>
          </a:lstStyle>
          <a:p>
            <a:pPr>
              <a:defRPr/>
            </a:pPr>
            <a:fld id="{D886664B-AA12-4858-9E22-C1219749D76A}" type="slidenum">
              <a:rPr lang="en-US" altLang="zh-CN"/>
              <a:pPr>
                <a:defRPr/>
              </a:pPr>
              <a:t>‹#›</a:t>
            </a:fld>
            <a:endParaRPr lang="en-US" altLang="zh-CN"/>
          </a:p>
        </p:txBody>
      </p:sp>
      <p:sp>
        <p:nvSpPr>
          <p:cNvPr id="6"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59"/>
          <p:cNvSpPr>
            <a:spLocks noGrp="1" noChangeArrowheads="1"/>
          </p:cNvSpPr>
          <p:nvPr>
            <p:ph type="sldNum" sz="quarter" idx="12"/>
          </p:nvPr>
        </p:nvSpPr>
        <p:spPr>
          <a:ln/>
        </p:spPr>
        <p:txBody>
          <a:bodyPr/>
          <a:lstStyle>
            <a:lvl1pPr>
              <a:defRPr/>
            </a:lvl1pPr>
          </a:lstStyle>
          <a:p>
            <a:pPr>
              <a:defRPr/>
            </a:pPr>
            <a:fld id="{57E13D05-8C78-47A2-8570-EF6F17F897A0}"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1846"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7CF24378-1C3B-44E6-BF5E-36164A66F8F1}"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1846"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zh-CN" altLang="en-US" noProof="0"/>
          </a:p>
        </p:txBody>
      </p:sp>
      <p:sp>
        <p:nvSpPr>
          <p:cNvPr id="4" name="文本占位符 3"/>
          <p:cNvSpPr>
            <a:spLocks noGrp="1"/>
          </p:cNvSpPr>
          <p:nvPr>
            <p:ph type="body" sz="half" idx="2"/>
          </p:nvPr>
        </p:nvSpPr>
        <p:spPr>
          <a:xfrm>
            <a:off x="1792166"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E945347-3C44-40D5-A17B-53A0D031698D}"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63" descr="backgroud-blueframe"/>
          <p:cNvPicPr>
            <a:picLocks noChangeAspect="1" noChangeArrowheads="1"/>
          </p:cNvPicPr>
          <p:nvPr userDrawn="1"/>
        </p:nvPicPr>
        <p:blipFill>
          <a:blip r:embed="rId15" cstate="print"/>
          <a:srcRect/>
          <a:stretch>
            <a:fillRect/>
          </a:stretch>
        </p:blipFill>
        <p:spPr bwMode="auto">
          <a:xfrm>
            <a:off x="-8793" y="561975"/>
            <a:ext cx="9161585" cy="6296025"/>
          </a:xfrm>
          <a:prstGeom prst="rect">
            <a:avLst/>
          </a:prstGeom>
          <a:noFill/>
          <a:ln w="9525">
            <a:noFill/>
            <a:miter lim="800000"/>
            <a:headEnd/>
            <a:tailEnd/>
          </a:ln>
        </p:spPr>
      </p:pic>
      <p:pic>
        <p:nvPicPr>
          <p:cNvPr id="2051" name="Picture 1047" descr="软件所所徽"/>
          <p:cNvPicPr>
            <a:picLocks noChangeAspect="1" noChangeArrowheads="1"/>
          </p:cNvPicPr>
          <p:nvPr/>
        </p:nvPicPr>
        <p:blipFill>
          <a:blip r:embed="rId16" cstate="print"/>
          <a:srcRect/>
          <a:stretch>
            <a:fillRect/>
          </a:stretch>
        </p:blipFill>
        <p:spPr bwMode="auto">
          <a:xfrm>
            <a:off x="5105400" y="112713"/>
            <a:ext cx="1261697" cy="412750"/>
          </a:xfrm>
          <a:prstGeom prst="rect">
            <a:avLst/>
          </a:prstGeom>
          <a:noFill/>
          <a:ln w="9525">
            <a:noFill/>
            <a:miter lim="800000"/>
            <a:headEnd/>
            <a:tailEnd/>
          </a:ln>
        </p:spPr>
      </p:pic>
      <p:pic>
        <p:nvPicPr>
          <p:cNvPr id="2052" name="Picture 1056" descr="iscas-mzd"/>
          <p:cNvPicPr>
            <a:picLocks noChangeAspect="1" noChangeArrowheads="1"/>
          </p:cNvPicPr>
          <p:nvPr userDrawn="1"/>
        </p:nvPicPr>
        <p:blipFill>
          <a:blip r:embed="rId17" cstate="print"/>
          <a:srcRect/>
          <a:stretch>
            <a:fillRect/>
          </a:stretch>
        </p:blipFill>
        <p:spPr bwMode="auto">
          <a:xfrm>
            <a:off x="6566390" y="96838"/>
            <a:ext cx="1976803" cy="334962"/>
          </a:xfrm>
          <a:prstGeom prst="rect">
            <a:avLst/>
          </a:prstGeom>
          <a:noFill/>
          <a:ln w="9525">
            <a:noFill/>
            <a:miter lim="800000"/>
            <a:headEnd/>
            <a:tailEnd/>
          </a:ln>
        </p:spPr>
      </p:pic>
      <p:sp>
        <p:nvSpPr>
          <p:cNvPr id="3093" name="Text Box 104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3105" name="Rectangle 1057"/>
          <p:cNvSpPr>
            <a:spLocks noGrp="1" noChangeArrowheads="1"/>
          </p:cNvSpPr>
          <p:nvPr>
            <p:ph type="dt" sz="half" idx="2"/>
          </p:nvPr>
        </p:nvSpPr>
        <p:spPr bwMode="auto">
          <a:xfrm>
            <a:off x="633046"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92" b="0">
                <a:solidFill>
                  <a:schemeClr val="tx1"/>
                </a:solidFill>
                <a:ea typeface="+mn-ea"/>
              </a:defRPr>
            </a:lvl1pPr>
          </a:lstStyle>
          <a:p>
            <a:pPr>
              <a:defRPr/>
            </a:pPr>
            <a:endParaRPr lang="en-US" altLang="zh-CN"/>
          </a:p>
        </p:txBody>
      </p:sp>
      <p:sp>
        <p:nvSpPr>
          <p:cNvPr id="3106" name="Rectangle 1058"/>
          <p:cNvSpPr>
            <a:spLocks noGrp="1" noChangeArrowheads="1"/>
          </p:cNvSpPr>
          <p:nvPr>
            <p:ph type="ftr" sz="quarter" idx="3"/>
          </p:nvPr>
        </p:nvSpPr>
        <p:spPr bwMode="auto">
          <a:xfrm>
            <a:off x="2883877" y="6242050"/>
            <a:ext cx="26728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92" b="0">
                <a:solidFill>
                  <a:schemeClr val="tx1"/>
                </a:solidFill>
                <a:ea typeface="+mn-ea"/>
              </a:defRPr>
            </a:lvl1pPr>
          </a:lstStyle>
          <a:p>
            <a:pPr>
              <a:defRPr/>
            </a:pPr>
            <a:endParaRPr lang="en-US" altLang="zh-CN"/>
          </a:p>
        </p:txBody>
      </p:sp>
      <p:sp>
        <p:nvSpPr>
          <p:cNvPr id="3107" name="Rectangle 1059"/>
          <p:cNvSpPr>
            <a:spLocks noGrp="1" noChangeArrowheads="1"/>
          </p:cNvSpPr>
          <p:nvPr>
            <p:ph type="sldNum" sz="quarter" idx="4"/>
          </p:nvPr>
        </p:nvSpPr>
        <p:spPr bwMode="auto">
          <a:xfrm>
            <a:off x="6049107"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92" b="0">
                <a:solidFill>
                  <a:srgbClr val="0000CC"/>
                </a:solidFill>
                <a:ea typeface="+mn-ea"/>
              </a:defRPr>
            </a:lvl1pPr>
          </a:lstStyle>
          <a:p>
            <a:pPr>
              <a:defRPr/>
            </a:pPr>
            <a:fld id="{60FDD7D6-4A33-4BAD-82C5-1FFBFF1AD1D3}" type="slidenum">
              <a:rPr lang="en-US" altLang="zh-CN"/>
              <a:pPr>
                <a:defRPr/>
              </a:pPr>
              <a:t>‹#›</a:t>
            </a:fld>
            <a:endParaRPr lang="en-US" altLang="zh-CN"/>
          </a:p>
        </p:txBody>
      </p:sp>
      <p:sp>
        <p:nvSpPr>
          <p:cNvPr id="2057" name="Rectangle 1060"/>
          <p:cNvSpPr>
            <a:spLocks noGrp="1" noChangeArrowheads="1"/>
          </p:cNvSpPr>
          <p:nvPr>
            <p:ph type="body" idx="1"/>
          </p:nvPr>
        </p:nvSpPr>
        <p:spPr bwMode="auto">
          <a:xfrm>
            <a:off x="451339" y="1412875"/>
            <a:ext cx="8241323"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9" name="Rectangle 1061"/>
          <p:cNvSpPr>
            <a:spLocks noGrp="1" noChangeAspect="1" noChangeArrowheads="1"/>
          </p:cNvSpPr>
          <p:nvPr>
            <p:ph type="title"/>
          </p:nvPr>
        </p:nvSpPr>
        <p:spPr bwMode="auto">
          <a:xfrm>
            <a:off x="0" y="568326"/>
            <a:ext cx="9144000" cy="557213"/>
          </a:xfrm>
          <a:prstGeom prst="rect">
            <a:avLst/>
          </a:prstGeom>
          <a:solidFill>
            <a:srgbClr val="336699"/>
          </a:solidFill>
          <a:ln w="9525">
            <a:noFill/>
            <a:miter lim="800000"/>
            <a:headEnd/>
            <a:tailEnd/>
          </a:ln>
          <a:effectLst/>
        </p:spPr>
        <p:txBody>
          <a:bodyPr vert="horz" wrap="square" lIns="288000" tIns="45720" rIns="288000" bIns="45720" numCol="1" anchor="ctr" anchorCtr="0" compatLnSpc="1">
            <a:prstTxWarp prst="textNoShape">
              <a:avLst/>
            </a:prstTxWarp>
          </a:bodyPr>
          <a:lstStyle/>
          <a:p>
            <a:pPr lvl="0"/>
            <a:r>
              <a:rPr lang="zh-CN" altLang="en-US" dirty="0"/>
              <a:t>单击此处编辑母版标题样式文件</a:t>
            </a:r>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 id="2147483758" r:id="rId13"/>
  </p:sldLayoutIdLst>
  <p:transition/>
  <p:txStyles>
    <p:titleStyle>
      <a:lvl1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mj-lt"/>
          <a:ea typeface="+mj-ea"/>
          <a:cs typeface="+mj-cs"/>
        </a:defRPr>
      </a:lvl1pPr>
      <a:lvl2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2pPr>
      <a:lvl3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3pPr>
      <a:lvl4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4pPr>
      <a:lvl5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5pPr>
      <a:lvl6pPr marL="422041"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6pPr>
      <a:lvl7pPr marL="844083"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7pPr>
      <a:lvl8pPr marL="1266124"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8pPr>
      <a:lvl9pPr marL="1688165"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9pPr>
    </p:titleStyle>
    <p:bodyStyle>
      <a:lvl1pPr marL="316531" indent="-316531" algn="l" rtl="0" eaLnBrk="0" fontAlgn="base" hangingPunct="0">
        <a:spcBef>
          <a:spcPct val="20000"/>
        </a:spcBef>
        <a:spcAft>
          <a:spcPct val="0"/>
        </a:spcAft>
        <a:buClr>
          <a:srgbClr val="FF5050"/>
        </a:buClr>
        <a:buSzPct val="120000"/>
        <a:buFont typeface="Wingdings" pitchFamily="2" charset="2"/>
        <a:buChar char="§"/>
        <a:defRPr kumimoji="1" sz="2400" b="1">
          <a:solidFill>
            <a:srgbClr val="000066"/>
          </a:solidFill>
          <a:latin typeface="+mn-lt"/>
          <a:ea typeface="+mn-ea"/>
          <a:cs typeface="+mn-cs"/>
        </a:defRPr>
      </a:lvl1pPr>
      <a:lvl2pPr marL="685817" indent="-263776" algn="l" rtl="0" eaLnBrk="0" fontAlgn="base" hangingPunct="0">
        <a:spcBef>
          <a:spcPct val="20000"/>
        </a:spcBef>
        <a:spcAft>
          <a:spcPct val="0"/>
        </a:spcAft>
        <a:buClr>
          <a:schemeClr val="tx2"/>
        </a:buClr>
        <a:buSzPct val="75000"/>
        <a:buFont typeface="Wingdings" pitchFamily="2" charset="2"/>
        <a:buChar char="v"/>
        <a:defRPr kumimoji="1" sz="2215">
          <a:solidFill>
            <a:srgbClr val="FF3300"/>
          </a:solidFill>
          <a:latin typeface="+mn-lt"/>
          <a:ea typeface="+mn-ea"/>
        </a:defRPr>
      </a:lvl2pPr>
      <a:lvl3pPr marL="1055103" indent="-211021" algn="l" rtl="0" eaLnBrk="0" fontAlgn="base" hangingPunct="0">
        <a:spcBef>
          <a:spcPct val="20000"/>
        </a:spcBef>
        <a:spcAft>
          <a:spcPct val="0"/>
        </a:spcAft>
        <a:buClr>
          <a:schemeClr val="hlink"/>
        </a:buClr>
        <a:buSzPct val="65000"/>
        <a:buFont typeface="Monotype Sorts" pitchFamily="2" charset="2"/>
        <a:buChar char="F"/>
        <a:defRPr kumimoji="1" sz="1846">
          <a:solidFill>
            <a:srgbClr val="0000FF"/>
          </a:solidFill>
          <a:latin typeface="+mn-lt"/>
          <a:ea typeface="+mn-ea"/>
        </a:defRPr>
      </a:lvl3pPr>
      <a:lvl4pPr marL="1477145" indent="-211021" algn="l" rtl="0" eaLnBrk="0" fontAlgn="base" hangingPunct="0">
        <a:spcBef>
          <a:spcPct val="20000"/>
        </a:spcBef>
        <a:spcAft>
          <a:spcPct val="0"/>
        </a:spcAft>
        <a:buClr>
          <a:schemeClr val="tx2"/>
        </a:buClr>
        <a:buSzPct val="100000"/>
        <a:buChar char="•"/>
        <a:defRPr kumimoji="1">
          <a:solidFill>
            <a:srgbClr val="CC3300"/>
          </a:solidFill>
          <a:latin typeface="+mn-lt"/>
          <a:ea typeface="+mn-ea"/>
        </a:defRPr>
      </a:lvl4pPr>
      <a:lvl5pPr marL="1899186" indent="-211021" algn="l" rtl="0" eaLnBrk="0" fontAlgn="base" hangingPunct="0">
        <a:spcBef>
          <a:spcPct val="20000"/>
        </a:spcBef>
        <a:spcAft>
          <a:spcPct val="0"/>
        </a:spcAft>
        <a:buClr>
          <a:schemeClr val="hlink"/>
        </a:buClr>
        <a:buSzPct val="100000"/>
        <a:buChar char="–"/>
        <a:defRPr kumimoji="1">
          <a:solidFill>
            <a:srgbClr val="1C1C1C"/>
          </a:solidFill>
          <a:latin typeface="+mn-lt"/>
          <a:ea typeface="+mn-ea"/>
        </a:defRPr>
      </a:lvl5pPr>
      <a:lvl6pPr marL="2321227" indent="-211021" algn="l" rtl="0" fontAlgn="base">
        <a:spcBef>
          <a:spcPct val="20000"/>
        </a:spcBef>
        <a:spcAft>
          <a:spcPct val="0"/>
        </a:spcAft>
        <a:buClr>
          <a:schemeClr val="hlink"/>
        </a:buClr>
        <a:buSzPct val="100000"/>
        <a:buChar char="–"/>
        <a:defRPr kumimoji="1">
          <a:solidFill>
            <a:srgbClr val="1C1C1C"/>
          </a:solidFill>
          <a:latin typeface="+mn-lt"/>
          <a:ea typeface="+mn-ea"/>
        </a:defRPr>
      </a:lvl6pPr>
      <a:lvl7pPr marL="2743269" indent="-211021" algn="l" rtl="0" fontAlgn="base">
        <a:spcBef>
          <a:spcPct val="20000"/>
        </a:spcBef>
        <a:spcAft>
          <a:spcPct val="0"/>
        </a:spcAft>
        <a:buClr>
          <a:schemeClr val="hlink"/>
        </a:buClr>
        <a:buSzPct val="100000"/>
        <a:buChar char="–"/>
        <a:defRPr kumimoji="1">
          <a:solidFill>
            <a:srgbClr val="1C1C1C"/>
          </a:solidFill>
          <a:latin typeface="+mn-lt"/>
          <a:ea typeface="+mn-ea"/>
        </a:defRPr>
      </a:lvl7pPr>
      <a:lvl8pPr marL="3165310" indent="-211021" algn="l" rtl="0" fontAlgn="base">
        <a:spcBef>
          <a:spcPct val="20000"/>
        </a:spcBef>
        <a:spcAft>
          <a:spcPct val="0"/>
        </a:spcAft>
        <a:buClr>
          <a:schemeClr val="hlink"/>
        </a:buClr>
        <a:buSzPct val="100000"/>
        <a:buChar char="–"/>
        <a:defRPr kumimoji="1">
          <a:solidFill>
            <a:srgbClr val="1C1C1C"/>
          </a:solidFill>
          <a:latin typeface="+mn-lt"/>
          <a:ea typeface="+mn-ea"/>
        </a:defRPr>
      </a:lvl8pPr>
      <a:lvl9pPr marL="3587351" indent="-211021" algn="l" rtl="0" fontAlgn="base">
        <a:spcBef>
          <a:spcPct val="20000"/>
        </a:spcBef>
        <a:spcAft>
          <a:spcPct val="0"/>
        </a:spcAft>
        <a:buClr>
          <a:schemeClr val="hlink"/>
        </a:buClr>
        <a:buSzPct val="100000"/>
        <a:buChar char="–"/>
        <a:defRPr kumimoji="1">
          <a:solidFill>
            <a:srgbClr val="1C1C1C"/>
          </a:solidFill>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1567870"/>
            <a:ext cx="9144000" cy="1994068"/>
          </a:xfrm>
          <a:prstGeom prst="rect">
            <a:avLst/>
          </a:prstGeom>
          <a:noFill/>
          <a:ln w="9525">
            <a:noFill/>
            <a:miter lim="800000"/>
          </a:ln>
        </p:spPr>
        <p:txBody>
          <a:bodyPr anchor="b"/>
          <a:lstStyle>
            <a:lvl1pPr>
              <a:defRPr kumimoji="1" sz="3600" b="1">
                <a:solidFill>
                  <a:schemeClr val="bg2"/>
                </a:solidFill>
                <a:latin typeface="Times New Roman" panose="02020603050405020304" pitchFamily="18" charset="0"/>
                <a:ea typeface="楷体_GB2312" pitchFamily="49" charset="-122"/>
              </a:defRPr>
            </a:lvl1pPr>
            <a:lvl2pPr marL="742950" indent="-285750">
              <a:defRPr kumimoji="1" sz="3600" b="1">
                <a:solidFill>
                  <a:schemeClr val="bg2"/>
                </a:solidFill>
                <a:latin typeface="Times New Roman" panose="02020603050405020304" pitchFamily="18" charset="0"/>
                <a:ea typeface="楷体_GB2312" pitchFamily="49" charset="-122"/>
              </a:defRPr>
            </a:lvl2pPr>
            <a:lvl3pPr marL="1143000" indent="-228600">
              <a:defRPr kumimoji="1" sz="3600" b="1">
                <a:solidFill>
                  <a:schemeClr val="bg2"/>
                </a:solidFill>
                <a:latin typeface="Times New Roman" panose="02020603050405020304" pitchFamily="18" charset="0"/>
                <a:ea typeface="楷体_GB2312" pitchFamily="49" charset="-122"/>
              </a:defRPr>
            </a:lvl3pPr>
            <a:lvl4pPr marL="1600200" indent="-228600">
              <a:defRPr kumimoji="1" sz="3600" b="1">
                <a:solidFill>
                  <a:schemeClr val="bg2"/>
                </a:solidFill>
                <a:latin typeface="Times New Roman" panose="02020603050405020304" pitchFamily="18" charset="0"/>
                <a:ea typeface="楷体_GB2312" pitchFamily="49" charset="-122"/>
              </a:defRPr>
            </a:lvl4pPr>
            <a:lvl5pPr marL="2057400" indent="-228600">
              <a:defRPr kumimoji="1" sz="3600" b="1">
                <a:solidFill>
                  <a:schemeClr val="bg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9pPr>
          </a:lstStyle>
          <a:p>
            <a:pPr>
              <a:lnSpc>
                <a:spcPct val="150000"/>
              </a:lnSpc>
              <a:spcBef>
                <a:spcPts val="0"/>
              </a:spcBef>
              <a:spcAft>
                <a:spcPts val="0"/>
              </a:spcAft>
              <a:defRPr/>
            </a:pPr>
            <a:r>
              <a:rPr lang="en-US" altLang="zh-CN" sz="4062" spc="277" dirty="0">
                <a:solidFill>
                  <a:srgbClr val="000066"/>
                </a:solidFill>
                <a:latin typeface="+mj-ea"/>
                <a:ea typeface="+mj-ea"/>
              </a:rPr>
              <a:t>《</a:t>
            </a:r>
            <a:r>
              <a:rPr lang="en-US" altLang="zh-CN" sz="4062" spc="277" dirty="0" err="1">
                <a:solidFill>
                  <a:srgbClr val="000066"/>
                </a:solidFill>
                <a:latin typeface="+mj-ea"/>
                <a:ea typeface="+mj-ea"/>
              </a:rPr>
              <a:t>openEuler</a:t>
            </a:r>
            <a:r>
              <a:rPr lang="zh-CN" altLang="en-US" sz="4062" spc="277" dirty="0">
                <a:solidFill>
                  <a:srgbClr val="000066"/>
                </a:solidFill>
                <a:latin typeface="+mj-ea"/>
                <a:ea typeface="+mj-ea"/>
              </a:rPr>
              <a:t>内核编程</a:t>
            </a:r>
            <a:r>
              <a:rPr lang="en-US" altLang="zh-CN" sz="4062" spc="277" dirty="0">
                <a:solidFill>
                  <a:srgbClr val="000066"/>
                </a:solidFill>
                <a:latin typeface="+mj-ea"/>
                <a:ea typeface="+mj-ea"/>
              </a:rPr>
              <a:t>》</a:t>
            </a:r>
          </a:p>
          <a:p>
            <a:pPr>
              <a:lnSpc>
                <a:spcPct val="150000"/>
              </a:lnSpc>
              <a:spcBef>
                <a:spcPts val="0"/>
              </a:spcBef>
              <a:spcAft>
                <a:spcPts val="0"/>
              </a:spcAft>
              <a:defRPr/>
            </a:pPr>
            <a:r>
              <a:rPr lang="zh-CN" altLang="en-US" sz="3692" spc="277" dirty="0">
                <a:solidFill>
                  <a:srgbClr val="000066"/>
                </a:solidFill>
                <a:latin typeface="+mj-ea"/>
                <a:ea typeface="+mj-ea"/>
              </a:rPr>
              <a:t>第七章 第</a:t>
            </a:r>
            <a:r>
              <a:rPr lang="en-US" altLang="zh-CN" sz="3692" spc="277" dirty="0">
                <a:solidFill>
                  <a:srgbClr val="000066"/>
                </a:solidFill>
                <a:latin typeface="+mj-ea"/>
                <a:ea typeface="+mj-ea"/>
              </a:rPr>
              <a:t>2</a:t>
            </a:r>
            <a:r>
              <a:rPr lang="zh-CN" altLang="en-US" sz="3692" spc="277" dirty="0">
                <a:solidFill>
                  <a:srgbClr val="000066"/>
                </a:solidFill>
                <a:latin typeface="+mj-ea"/>
                <a:ea typeface="+mj-ea"/>
              </a:rPr>
              <a:t>讲</a:t>
            </a:r>
            <a:endParaRPr lang="en-US" altLang="zh-CN" sz="3692" spc="277" dirty="0">
              <a:solidFill>
                <a:srgbClr val="000066"/>
              </a:solidFill>
              <a:latin typeface="+mj-ea"/>
              <a:ea typeface="+mj-ea"/>
            </a:endParaRPr>
          </a:p>
          <a:p>
            <a:pPr>
              <a:lnSpc>
                <a:spcPct val="150000"/>
              </a:lnSpc>
              <a:spcBef>
                <a:spcPts val="0"/>
              </a:spcBef>
              <a:spcAft>
                <a:spcPts val="0"/>
              </a:spcAft>
              <a:defRPr/>
            </a:pPr>
            <a:r>
              <a:rPr lang="zh-CN" altLang="en-US" sz="3692" spc="277" dirty="0">
                <a:solidFill>
                  <a:srgbClr val="000066"/>
                </a:solidFill>
                <a:latin typeface="+mj-ea"/>
                <a:ea typeface="+mj-ea"/>
              </a:rPr>
              <a:t>内核网络的关键数据结构和函数</a:t>
            </a:r>
          </a:p>
        </p:txBody>
      </p:sp>
      <p:sp>
        <p:nvSpPr>
          <p:cNvPr id="43011" name="Rectangle 3"/>
          <p:cNvSpPr>
            <a:spLocks noChangeArrowheads="1"/>
          </p:cNvSpPr>
          <p:nvPr/>
        </p:nvSpPr>
        <p:spPr bwMode="auto">
          <a:xfrm>
            <a:off x="2609" y="4625440"/>
            <a:ext cx="9144000" cy="1196441"/>
          </a:xfrm>
          <a:prstGeom prst="rect">
            <a:avLst/>
          </a:prstGeom>
          <a:noFill/>
          <a:ln w="9525">
            <a:noFill/>
            <a:miter lim="800000"/>
          </a:ln>
        </p:spPr>
        <p:txBody>
          <a:bodyPr/>
          <a:lstStyle>
            <a:lvl1pPr marL="342900" indent="-342900">
              <a:spcBef>
                <a:spcPct val="20000"/>
              </a:spcBef>
              <a:buClr>
                <a:srgbClr val="FF5050"/>
              </a:buClr>
              <a:buSzPct val="120000"/>
              <a:buFont typeface="Wingdings" panose="05000000000000000000" pitchFamily="2" charset="2"/>
              <a:buChar char="§"/>
              <a:defRPr kumimoji="1" sz="2600" b="1">
                <a:solidFill>
                  <a:srgbClr val="000066"/>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v"/>
              <a:defRPr kumimoji="1" sz="2400">
                <a:solidFill>
                  <a:srgbClr val="FF3300"/>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a:buChar char="F"/>
              <a:defRPr kumimoji="1" sz="2000">
                <a:solidFill>
                  <a:srgbClr val="0000FF"/>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rgbClr val="CC3300"/>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9pPr>
          </a:lstStyle>
          <a:p>
            <a:pPr>
              <a:lnSpc>
                <a:spcPct val="150000"/>
              </a:lnSpc>
              <a:spcBef>
                <a:spcPts val="0"/>
              </a:spcBef>
              <a:buClr>
                <a:schemeClr val="hlink"/>
              </a:buClr>
              <a:buSzPct val="50000"/>
              <a:buNone/>
            </a:pPr>
            <a:r>
              <a:rPr kumimoji="0" lang="zh-CN" altLang="en-US" sz="2400" dirty="0">
                <a:solidFill>
                  <a:srgbClr val="CC0000"/>
                </a:solidFill>
                <a:latin typeface="+mj-ea"/>
                <a:ea typeface="+mj-ea"/>
              </a:rPr>
              <a:t>中国科学院软件研究所</a:t>
            </a:r>
            <a:endParaRPr kumimoji="0" lang="en-US" altLang="zh-CN" sz="2400" dirty="0">
              <a:solidFill>
                <a:srgbClr val="CC0000"/>
              </a:solidFill>
              <a:latin typeface="+mj-ea"/>
              <a:ea typeface="+mj-ea"/>
            </a:endParaRPr>
          </a:p>
          <a:p>
            <a:pPr>
              <a:lnSpc>
                <a:spcPct val="150000"/>
              </a:lnSpc>
              <a:spcBef>
                <a:spcPts val="0"/>
              </a:spcBef>
              <a:buClr>
                <a:schemeClr val="hlink"/>
              </a:buClr>
              <a:buSzPct val="50000"/>
              <a:buNone/>
            </a:pPr>
            <a:fld id="{2133CF6D-AB55-400B-B9B2-17E6264C77D7}" type="datetime2">
              <a:rPr kumimoji="0" lang="zh-CN" altLang="en-US" sz="2400" smtClean="0">
                <a:solidFill>
                  <a:srgbClr val="CC0000"/>
                </a:solidFill>
                <a:latin typeface="+mj-ea"/>
                <a:ea typeface="+mj-ea"/>
              </a:rPr>
              <a:pPr>
                <a:lnSpc>
                  <a:spcPct val="150000"/>
                </a:lnSpc>
                <a:spcBef>
                  <a:spcPts val="0"/>
                </a:spcBef>
                <a:buClr>
                  <a:schemeClr val="hlink"/>
                </a:buClr>
                <a:buSzPct val="50000"/>
                <a:buNone/>
              </a:pPr>
              <a:t>2020年10月26日 Monday</a:t>
            </a:fld>
            <a:endParaRPr kumimoji="0" lang="en-US" altLang="zh-CN" sz="2400" dirty="0">
              <a:solidFill>
                <a:srgbClr val="CC0000"/>
              </a:solidFill>
              <a:latin typeface="+mj-ea"/>
              <a:ea typeface="+mj-ea"/>
            </a:endParaRPr>
          </a:p>
        </p:txBody>
      </p:sp>
    </p:spTree>
    <p:custDataLst>
      <p:tags r:id="rId1"/>
    </p:custDataLst>
    <p:extLst>
      <p:ext uri="{BB962C8B-B14F-4D97-AF65-F5344CB8AC3E}">
        <p14:creationId xmlns:p14="http://schemas.microsoft.com/office/powerpoint/2010/main" val="39861348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zh-CN" altLang="en-US" dirty="0"/>
              <a:t>套接口系统调用</a:t>
            </a:r>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5" name="图片 4">
            <a:extLst>
              <a:ext uri="{FF2B5EF4-FFF2-40B4-BE49-F238E27FC236}">
                <a16:creationId xmlns:a16="http://schemas.microsoft.com/office/drawing/2014/main" id="{34EAF5B1-A688-4DEC-8D2E-8308B12F19B5}"/>
              </a:ext>
            </a:extLst>
          </p:cNvPr>
          <p:cNvPicPr>
            <a:picLocks noChangeAspect="1"/>
          </p:cNvPicPr>
          <p:nvPr/>
        </p:nvPicPr>
        <p:blipFill>
          <a:blip r:embed="rId3"/>
          <a:stretch>
            <a:fillRect/>
          </a:stretch>
        </p:blipFill>
        <p:spPr>
          <a:xfrm>
            <a:off x="916210" y="2232560"/>
            <a:ext cx="4064425" cy="4019850"/>
          </a:xfrm>
          <a:prstGeom prst="rect">
            <a:avLst/>
          </a:prstGeom>
        </p:spPr>
      </p:pic>
      <p:sp>
        <p:nvSpPr>
          <p:cNvPr id="6" name="矩形 5">
            <a:extLst>
              <a:ext uri="{FF2B5EF4-FFF2-40B4-BE49-F238E27FC236}">
                <a16:creationId xmlns:a16="http://schemas.microsoft.com/office/drawing/2014/main" id="{18E490B6-0326-49FA-839A-D85E5AD2384D}"/>
              </a:ext>
            </a:extLst>
          </p:cNvPr>
          <p:cNvSpPr/>
          <p:nvPr/>
        </p:nvSpPr>
        <p:spPr bwMode="auto">
          <a:xfrm>
            <a:off x="3641435" y="2365497"/>
            <a:ext cx="1063503"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7" name="文本框 6">
            <a:extLst>
              <a:ext uri="{FF2B5EF4-FFF2-40B4-BE49-F238E27FC236}">
                <a16:creationId xmlns:a16="http://schemas.microsoft.com/office/drawing/2014/main" id="{9A60CF9D-E5E4-4D2B-AA16-9A830322CA43}"/>
              </a:ext>
            </a:extLst>
          </p:cNvPr>
          <p:cNvSpPr txBox="1"/>
          <p:nvPr/>
        </p:nvSpPr>
        <p:spPr>
          <a:xfrm>
            <a:off x="5701972" y="1501401"/>
            <a:ext cx="1196441" cy="291170"/>
          </a:xfrm>
          <a:prstGeom prst="rect">
            <a:avLst/>
          </a:prstGeom>
          <a:noFill/>
        </p:spPr>
        <p:txBody>
          <a:bodyPr wrap="square" rtlCol="0">
            <a:spAutoFit/>
          </a:bodyPr>
          <a:lstStyle/>
          <a:p>
            <a:pPr algn="l"/>
            <a:r>
              <a:rPr lang="zh-CN" altLang="en-US" sz="1292" b="0" dirty="0">
                <a:solidFill>
                  <a:srgbClr val="292929"/>
                </a:solidFill>
                <a:latin typeface="+mn-ea"/>
                <a:ea typeface="+mn-ea"/>
              </a:rPr>
              <a:t>初始化</a:t>
            </a:r>
            <a:r>
              <a:rPr lang="en-US" altLang="zh-CN" sz="1292" b="0" dirty="0">
                <a:solidFill>
                  <a:srgbClr val="292929"/>
                </a:solidFill>
              </a:rPr>
              <a:t>socket</a:t>
            </a:r>
            <a:endParaRPr lang="zh-CN" altLang="en-US" sz="1292" b="0" dirty="0">
              <a:solidFill>
                <a:srgbClr val="292929"/>
              </a:solidFill>
            </a:endParaRPr>
          </a:p>
        </p:txBody>
      </p:sp>
      <p:cxnSp>
        <p:nvCxnSpPr>
          <p:cNvPr id="9" name="直接箭头连接符 8">
            <a:extLst>
              <a:ext uri="{FF2B5EF4-FFF2-40B4-BE49-F238E27FC236}">
                <a16:creationId xmlns:a16="http://schemas.microsoft.com/office/drawing/2014/main" id="{5C4B0A0F-CDE9-46E3-AFC5-5AD3506B706D}"/>
              </a:ext>
            </a:extLst>
          </p:cNvPr>
          <p:cNvCxnSpPr>
            <a:cxnSpLocks/>
            <a:stCxn id="7" idx="2"/>
          </p:cNvCxnSpPr>
          <p:nvPr/>
        </p:nvCxnSpPr>
        <p:spPr bwMode="auto">
          <a:xfrm flipH="1">
            <a:off x="6300192" y="1792571"/>
            <a:ext cx="1" cy="307051"/>
          </a:xfrm>
          <a:prstGeom prst="straightConnector1">
            <a:avLst/>
          </a:prstGeom>
          <a:ln w="28575">
            <a:solidFill>
              <a:srgbClr val="0033CC"/>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0ABC7414-FD26-44CB-AB2C-02F6832DEDC6}"/>
              </a:ext>
            </a:extLst>
          </p:cNvPr>
          <p:cNvSpPr txBox="1"/>
          <p:nvPr/>
        </p:nvSpPr>
        <p:spPr>
          <a:xfrm>
            <a:off x="5901378" y="2105329"/>
            <a:ext cx="1196441" cy="291170"/>
          </a:xfrm>
          <a:prstGeom prst="rect">
            <a:avLst/>
          </a:prstGeom>
          <a:noFill/>
        </p:spPr>
        <p:txBody>
          <a:bodyPr wrap="square" rtlCol="0">
            <a:spAutoFit/>
          </a:bodyPr>
          <a:lstStyle/>
          <a:p>
            <a:pPr algn="l"/>
            <a:r>
              <a:rPr lang="zh-CN" altLang="en-US" sz="1292" b="0" dirty="0">
                <a:solidFill>
                  <a:srgbClr val="292929"/>
                </a:solidFill>
                <a:latin typeface="+mn-ea"/>
                <a:ea typeface="+mn-ea"/>
              </a:rPr>
              <a:t>端口绑定</a:t>
            </a:r>
          </a:p>
        </p:txBody>
      </p:sp>
      <p:cxnSp>
        <p:nvCxnSpPr>
          <p:cNvPr id="12" name="直接箭头连接符 11">
            <a:extLst>
              <a:ext uri="{FF2B5EF4-FFF2-40B4-BE49-F238E27FC236}">
                <a16:creationId xmlns:a16="http://schemas.microsoft.com/office/drawing/2014/main" id="{C031DAED-3754-4D74-9934-8C8A3B24B65F}"/>
              </a:ext>
            </a:extLst>
          </p:cNvPr>
          <p:cNvCxnSpPr>
            <a:cxnSpLocks/>
          </p:cNvCxnSpPr>
          <p:nvPr/>
        </p:nvCxnSpPr>
        <p:spPr bwMode="auto">
          <a:xfrm>
            <a:off x="6300192" y="2383724"/>
            <a:ext cx="0" cy="314118"/>
          </a:xfrm>
          <a:prstGeom prst="straightConnector1">
            <a:avLst/>
          </a:prstGeom>
          <a:ln w="28575">
            <a:solidFill>
              <a:srgbClr val="0033CC"/>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3F0583F3-92AD-474F-ACEA-0FDBC5E7539A}"/>
              </a:ext>
            </a:extLst>
          </p:cNvPr>
          <p:cNvSpPr txBox="1"/>
          <p:nvPr/>
        </p:nvSpPr>
        <p:spPr>
          <a:xfrm>
            <a:off x="5901378" y="2692135"/>
            <a:ext cx="1196441" cy="291170"/>
          </a:xfrm>
          <a:prstGeom prst="rect">
            <a:avLst/>
          </a:prstGeom>
          <a:noFill/>
        </p:spPr>
        <p:txBody>
          <a:bodyPr wrap="square" rtlCol="0">
            <a:spAutoFit/>
          </a:bodyPr>
          <a:lstStyle/>
          <a:p>
            <a:pPr algn="l"/>
            <a:r>
              <a:rPr lang="zh-CN" altLang="en-US" sz="1292" b="0" dirty="0">
                <a:solidFill>
                  <a:srgbClr val="292929"/>
                </a:solidFill>
                <a:latin typeface="+mn-ea"/>
                <a:ea typeface="+mn-ea"/>
              </a:rPr>
              <a:t>端口监听</a:t>
            </a:r>
          </a:p>
        </p:txBody>
      </p:sp>
      <p:cxnSp>
        <p:nvCxnSpPr>
          <p:cNvPr id="14" name="直接箭头连接符 13">
            <a:extLst>
              <a:ext uri="{FF2B5EF4-FFF2-40B4-BE49-F238E27FC236}">
                <a16:creationId xmlns:a16="http://schemas.microsoft.com/office/drawing/2014/main" id="{209254EE-2854-472C-8BF0-E455474F5E42}"/>
              </a:ext>
            </a:extLst>
          </p:cNvPr>
          <p:cNvCxnSpPr>
            <a:cxnSpLocks/>
          </p:cNvCxnSpPr>
          <p:nvPr/>
        </p:nvCxnSpPr>
        <p:spPr bwMode="auto">
          <a:xfrm>
            <a:off x="6300192" y="2976237"/>
            <a:ext cx="0" cy="314118"/>
          </a:xfrm>
          <a:prstGeom prst="straightConnector1">
            <a:avLst/>
          </a:prstGeom>
          <a:ln w="28575">
            <a:solidFill>
              <a:srgbClr val="0033CC"/>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37961F7E-0C0D-402B-8AC4-0C6FAE9DA016}"/>
              </a:ext>
            </a:extLst>
          </p:cNvPr>
          <p:cNvSpPr txBox="1"/>
          <p:nvPr/>
        </p:nvSpPr>
        <p:spPr>
          <a:xfrm>
            <a:off x="5169513" y="3290355"/>
            <a:ext cx="2563986" cy="291170"/>
          </a:xfrm>
          <a:prstGeom prst="rect">
            <a:avLst/>
          </a:prstGeom>
          <a:noFill/>
        </p:spPr>
        <p:txBody>
          <a:bodyPr wrap="square" rtlCol="0">
            <a:spAutoFit/>
          </a:bodyPr>
          <a:lstStyle/>
          <a:p>
            <a:pPr algn="l"/>
            <a:r>
              <a:rPr lang="en-US" altLang="zh-CN" sz="1292" b="0" dirty="0">
                <a:solidFill>
                  <a:srgbClr val="292929"/>
                </a:solidFill>
              </a:rPr>
              <a:t>Accept</a:t>
            </a:r>
            <a:r>
              <a:rPr lang="zh-CN" altLang="en-US" sz="1292" b="0" dirty="0">
                <a:solidFill>
                  <a:srgbClr val="292929"/>
                </a:solidFill>
                <a:latin typeface="+mn-ea"/>
                <a:ea typeface="+mn-ea"/>
              </a:rPr>
              <a:t>阻塞，等待客户端连接</a:t>
            </a:r>
          </a:p>
        </p:txBody>
      </p:sp>
      <p:sp>
        <p:nvSpPr>
          <p:cNvPr id="16" name="矩形 15">
            <a:extLst>
              <a:ext uri="{FF2B5EF4-FFF2-40B4-BE49-F238E27FC236}">
                <a16:creationId xmlns:a16="http://schemas.microsoft.com/office/drawing/2014/main" id="{5A1C3978-6F21-4144-A7D2-505F28340168}"/>
              </a:ext>
            </a:extLst>
          </p:cNvPr>
          <p:cNvSpPr/>
          <p:nvPr/>
        </p:nvSpPr>
        <p:spPr bwMode="auto">
          <a:xfrm>
            <a:off x="2151149" y="3574458"/>
            <a:ext cx="1214590"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18" name="任意多边形: 形状 17">
            <a:extLst>
              <a:ext uri="{FF2B5EF4-FFF2-40B4-BE49-F238E27FC236}">
                <a16:creationId xmlns:a16="http://schemas.microsoft.com/office/drawing/2014/main" id="{5A3AF5E1-7CE6-4A25-B168-7BF96AD59974}"/>
              </a:ext>
            </a:extLst>
          </p:cNvPr>
          <p:cNvSpPr/>
          <p:nvPr/>
        </p:nvSpPr>
        <p:spPr bwMode="auto">
          <a:xfrm>
            <a:off x="3309091" y="3940554"/>
            <a:ext cx="2259943" cy="426093"/>
          </a:xfrm>
          <a:custGeom>
            <a:avLst/>
            <a:gdLst>
              <a:gd name="connsiteX0" fmla="*/ 0 w 1932709"/>
              <a:gd name="connsiteY0" fmla="*/ 0 h 789709"/>
              <a:gd name="connsiteX1" fmla="*/ 595745 w 1932709"/>
              <a:gd name="connsiteY1" fmla="*/ 651163 h 789709"/>
              <a:gd name="connsiteX2" fmla="*/ 1932709 w 1932709"/>
              <a:gd name="connsiteY2" fmla="*/ 789709 h 789709"/>
            </a:gdLst>
            <a:ahLst/>
            <a:cxnLst>
              <a:cxn ang="0">
                <a:pos x="connsiteX0" y="connsiteY0"/>
              </a:cxn>
              <a:cxn ang="0">
                <a:pos x="connsiteX1" y="connsiteY1"/>
              </a:cxn>
              <a:cxn ang="0">
                <a:pos x="connsiteX2" y="connsiteY2"/>
              </a:cxn>
            </a:cxnLst>
            <a:rect l="l" t="t" r="r" b="b"/>
            <a:pathLst>
              <a:path w="1932709" h="789709">
                <a:moveTo>
                  <a:pt x="0" y="0"/>
                </a:moveTo>
                <a:cubicBezTo>
                  <a:pt x="136813" y="259772"/>
                  <a:pt x="273627" y="519545"/>
                  <a:pt x="595745" y="651163"/>
                </a:cubicBezTo>
                <a:cubicBezTo>
                  <a:pt x="917863" y="782781"/>
                  <a:pt x="1595582" y="764309"/>
                  <a:pt x="1932709" y="789709"/>
                </a:cubicBezTo>
              </a:path>
            </a:pathLst>
          </a:custGeom>
          <a:noFill/>
          <a:ln w="28575" cap="flat" cmpd="sng" algn="ctr">
            <a:solidFill>
              <a:srgbClr val="0033CC"/>
            </a:solidFill>
            <a:prstDash val="solid"/>
            <a:round/>
            <a:headEnd type="none" w="med" len="med"/>
            <a:tailEnd type="arrow"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19" name="文本框 18">
            <a:extLst>
              <a:ext uri="{FF2B5EF4-FFF2-40B4-BE49-F238E27FC236}">
                <a16:creationId xmlns:a16="http://schemas.microsoft.com/office/drawing/2014/main" id="{F8A14865-58D5-411D-BCDD-13061272F0EB}"/>
              </a:ext>
            </a:extLst>
          </p:cNvPr>
          <p:cNvSpPr txBox="1"/>
          <p:nvPr/>
        </p:nvSpPr>
        <p:spPr>
          <a:xfrm>
            <a:off x="4862656" y="4143601"/>
            <a:ext cx="1196441" cy="490006"/>
          </a:xfrm>
          <a:prstGeom prst="rect">
            <a:avLst/>
          </a:prstGeom>
          <a:noFill/>
        </p:spPr>
        <p:txBody>
          <a:bodyPr wrap="square" rtlCol="0">
            <a:spAutoFit/>
          </a:bodyPr>
          <a:lstStyle/>
          <a:p>
            <a:pPr algn="l"/>
            <a:r>
              <a:rPr lang="en-US" altLang="zh-CN" sz="1292" b="0" dirty="0">
                <a:solidFill>
                  <a:srgbClr val="292929"/>
                </a:solidFill>
                <a:latin typeface="+mn-ea"/>
                <a:ea typeface="+mn-ea"/>
              </a:rPr>
              <a:t>TCP</a:t>
            </a:r>
            <a:r>
              <a:rPr lang="zh-CN" altLang="en-US" sz="1292" b="0" dirty="0">
                <a:solidFill>
                  <a:srgbClr val="292929"/>
                </a:solidFill>
                <a:latin typeface="+mn-ea"/>
                <a:ea typeface="+mn-ea"/>
              </a:rPr>
              <a:t>三次握手建立连接</a:t>
            </a:r>
          </a:p>
        </p:txBody>
      </p:sp>
      <p:pic>
        <p:nvPicPr>
          <p:cNvPr id="20" name="图片 19">
            <a:extLst>
              <a:ext uri="{FF2B5EF4-FFF2-40B4-BE49-F238E27FC236}">
                <a16:creationId xmlns:a16="http://schemas.microsoft.com/office/drawing/2014/main" id="{E3BEF02A-75D7-4FA1-8526-4B508B8E5A9C}"/>
              </a:ext>
            </a:extLst>
          </p:cNvPr>
          <p:cNvPicPr>
            <a:picLocks noChangeAspect="1"/>
          </p:cNvPicPr>
          <p:nvPr/>
        </p:nvPicPr>
        <p:blipFill>
          <a:blip r:embed="rId4"/>
          <a:stretch>
            <a:fillRect/>
          </a:stretch>
        </p:blipFill>
        <p:spPr>
          <a:xfrm>
            <a:off x="5949714" y="4140544"/>
            <a:ext cx="3170497" cy="2280533"/>
          </a:xfrm>
          <a:prstGeom prst="rect">
            <a:avLst/>
          </a:prstGeom>
        </p:spPr>
      </p:pic>
    </p:spTree>
    <p:extLst>
      <p:ext uri="{BB962C8B-B14F-4D97-AF65-F5344CB8AC3E}">
        <p14:creationId xmlns:p14="http://schemas.microsoft.com/office/powerpoint/2010/main" val="16385207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en-US" altLang="zh-CN" dirty="0"/>
              <a:t>socket</a:t>
            </a:r>
            <a:r>
              <a:rPr lang="zh-CN" altLang="en-US" dirty="0"/>
              <a:t>系统调用</a:t>
            </a:r>
            <a:endParaRPr kumimoji="1" lang="en-US" altLang="zh-CN" dirty="0"/>
          </a:p>
          <a:p>
            <a:pPr lvl="1"/>
            <a:r>
              <a:rPr lang="zh-CN" altLang="en-US" dirty="0"/>
              <a:t>把套接口的创建和与此套接口关联的文件描述符的分配做简单的封装，从而完成创建套接口的功能。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4" name="图片 3">
            <a:extLst>
              <a:ext uri="{FF2B5EF4-FFF2-40B4-BE49-F238E27FC236}">
                <a16:creationId xmlns:a16="http://schemas.microsoft.com/office/drawing/2014/main" id="{1E01022B-4CFE-4CB4-9DEE-E416F9517307}"/>
              </a:ext>
            </a:extLst>
          </p:cNvPr>
          <p:cNvPicPr>
            <a:picLocks noChangeAspect="1"/>
          </p:cNvPicPr>
          <p:nvPr/>
        </p:nvPicPr>
        <p:blipFill>
          <a:blip r:embed="rId3"/>
          <a:stretch>
            <a:fillRect/>
          </a:stretch>
        </p:blipFill>
        <p:spPr>
          <a:xfrm>
            <a:off x="1381698" y="2764311"/>
            <a:ext cx="6513954" cy="3612664"/>
          </a:xfrm>
          <a:prstGeom prst="rect">
            <a:avLst/>
          </a:prstGeom>
        </p:spPr>
      </p:pic>
    </p:spTree>
    <p:extLst>
      <p:ext uri="{BB962C8B-B14F-4D97-AF65-F5344CB8AC3E}">
        <p14:creationId xmlns:p14="http://schemas.microsoft.com/office/powerpoint/2010/main" val="14560827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692662" cy="4985169"/>
          </a:xfrm>
        </p:spPr>
        <p:txBody>
          <a:bodyPr/>
          <a:lstStyle/>
          <a:p>
            <a:r>
              <a:rPr lang="en-US" altLang="zh-CN" dirty="0"/>
              <a:t>socket</a:t>
            </a:r>
            <a:r>
              <a:rPr lang="zh-CN" altLang="en-US" dirty="0"/>
              <a:t>系统调用</a:t>
            </a:r>
            <a:endParaRPr kumimoji="1" lang="en-US" altLang="zh-CN" dirty="0"/>
          </a:p>
          <a:p>
            <a:pPr lvl="1"/>
            <a:r>
              <a:rPr lang="en-US" altLang="zh-CN" dirty="0" err="1"/>
              <a:t>sock_create</a:t>
            </a:r>
            <a:r>
              <a:rPr lang="en-US" altLang="zh-CN" dirty="0"/>
              <a:t>()</a:t>
            </a:r>
          </a:p>
          <a:p>
            <a:pPr lvl="2"/>
            <a:r>
              <a:rPr lang="en-US" altLang="zh-CN" dirty="0" err="1"/>
              <a:t>retval</a:t>
            </a:r>
            <a:r>
              <a:rPr lang="en-US" altLang="zh-CN" dirty="0"/>
              <a:t> = </a:t>
            </a:r>
            <a:r>
              <a:rPr lang="en-US" altLang="zh-CN" dirty="0" err="1"/>
              <a:t>sock_create</a:t>
            </a:r>
            <a:r>
              <a:rPr lang="en-US" altLang="zh-CN" dirty="0"/>
              <a:t>( family, type, protocol, &amp;sock );</a:t>
            </a:r>
          </a:p>
          <a:p>
            <a:pPr lvl="3"/>
            <a:r>
              <a:rPr lang="en-US" altLang="zh-CN" sz="1477" dirty="0"/>
              <a:t>family</a:t>
            </a:r>
            <a:r>
              <a:rPr lang="zh-CN" altLang="en-US" sz="1477" dirty="0"/>
              <a:t>：待创建套接口的协议族，如</a:t>
            </a:r>
            <a:r>
              <a:rPr lang="en-US" altLang="zh-CN" sz="1477" dirty="0"/>
              <a:t>AF_INET</a:t>
            </a:r>
            <a:r>
              <a:rPr lang="zh-CN" altLang="en-US" sz="1477" dirty="0"/>
              <a:t>、</a:t>
            </a:r>
            <a:r>
              <a:rPr lang="en-US" altLang="zh-CN" sz="1477" dirty="0"/>
              <a:t>AF_UNIX</a:t>
            </a:r>
          </a:p>
          <a:p>
            <a:pPr lvl="3"/>
            <a:r>
              <a:rPr lang="en-US" altLang="zh-CN" sz="1477" dirty="0"/>
              <a:t>type</a:t>
            </a:r>
            <a:r>
              <a:rPr lang="zh-CN" altLang="en-US" sz="1477" dirty="0"/>
              <a:t>：待创建套接口的类型，如</a:t>
            </a:r>
            <a:r>
              <a:rPr lang="en-US" altLang="zh-CN" sz="1477" dirty="0"/>
              <a:t>SOCK_STREAM</a:t>
            </a:r>
            <a:r>
              <a:rPr lang="zh-CN" altLang="en-US" sz="1477" dirty="0"/>
              <a:t>、</a:t>
            </a:r>
            <a:r>
              <a:rPr lang="en-US" altLang="zh-CN" sz="1477" dirty="0"/>
              <a:t>SCOK_DGRAM</a:t>
            </a:r>
            <a:r>
              <a:rPr lang="zh-CN" altLang="en-US" sz="1477" dirty="0"/>
              <a:t>、</a:t>
            </a:r>
            <a:r>
              <a:rPr lang="en-US" altLang="zh-CN" sz="1477" dirty="0"/>
              <a:t>SOCK_RAW</a:t>
            </a:r>
            <a:r>
              <a:rPr lang="zh-CN" altLang="en-US" sz="1477" dirty="0"/>
              <a:t>等</a:t>
            </a:r>
            <a:endParaRPr lang="en-US" altLang="zh-CN" sz="1477" dirty="0"/>
          </a:p>
          <a:p>
            <a:pPr lvl="3"/>
            <a:r>
              <a:rPr lang="en-US" altLang="zh-CN" sz="1477" dirty="0"/>
              <a:t>protocol</a:t>
            </a:r>
            <a:r>
              <a:rPr lang="zh-CN" altLang="en-US" sz="1477" dirty="0"/>
              <a:t>：传输层协议，如</a:t>
            </a:r>
            <a:r>
              <a:rPr lang="en-US" altLang="zh-CN" sz="1477" dirty="0"/>
              <a:t>IPPROTO_TCP</a:t>
            </a:r>
            <a:r>
              <a:rPr lang="zh-CN" altLang="en-US" sz="1477" dirty="0"/>
              <a:t>、</a:t>
            </a:r>
            <a:r>
              <a:rPr lang="en-US" altLang="zh-CN" sz="1477" dirty="0"/>
              <a:t>IPPROTO_UDP</a:t>
            </a:r>
            <a:r>
              <a:rPr lang="zh-CN" altLang="en-US" sz="1477" dirty="0"/>
              <a:t>等</a:t>
            </a:r>
            <a:endParaRPr lang="en-US" altLang="zh-CN" sz="1477" dirty="0"/>
          </a:p>
          <a:p>
            <a:pPr lvl="3"/>
            <a:r>
              <a:rPr lang="en-US" altLang="zh-CN" sz="1477" dirty="0"/>
              <a:t>sock</a:t>
            </a:r>
            <a:r>
              <a:rPr lang="zh-CN" altLang="en-US" sz="1477" dirty="0"/>
              <a:t>：输出参数，创建成功的套接口指针</a:t>
            </a:r>
            <a:endParaRPr lang="en-US" altLang="zh-CN" sz="1477" dirty="0"/>
          </a:p>
          <a:p>
            <a:pPr lvl="1"/>
            <a:r>
              <a:rPr lang="en-US" altLang="zh-CN" dirty="0"/>
              <a:t>__</a:t>
            </a:r>
            <a:r>
              <a:rPr lang="en-US" altLang="zh-CN" dirty="0" err="1"/>
              <a:t>sock_create</a:t>
            </a:r>
            <a:r>
              <a:rPr lang="en-US" altLang="zh-CN" dirty="0"/>
              <a:t>()</a:t>
            </a:r>
          </a:p>
          <a:p>
            <a:pPr lvl="2"/>
            <a:r>
              <a:rPr lang="en-US" altLang="zh-CN" dirty="0"/>
              <a:t>__</a:t>
            </a:r>
            <a:r>
              <a:rPr lang="en-US" altLang="zh-CN" dirty="0" err="1"/>
              <a:t>sock_create</a:t>
            </a:r>
            <a:r>
              <a:rPr lang="en-US" altLang="zh-CN" dirty="0"/>
              <a:t>(current-&gt;</a:t>
            </a:r>
            <a:r>
              <a:rPr lang="en-US" altLang="zh-CN" dirty="0" err="1"/>
              <a:t>nsproxy</a:t>
            </a:r>
            <a:r>
              <a:rPr lang="en-US" altLang="zh-CN" dirty="0"/>
              <a:t>-&gt;</a:t>
            </a:r>
            <a:r>
              <a:rPr lang="en-US" altLang="zh-CN" dirty="0" err="1"/>
              <a:t>net_ns</a:t>
            </a:r>
            <a:r>
              <a:rPr lang="en-US" altLang="zh-CN" dirty="0"/>
              <a:t>, family, type, protocol, res, 0);</a:t>
            </a:r>
          </a:p>
          <a:p>
            <a:pPr lvl="3"/>
            <a:r>
              <a:rPr lang="en-US" altLang="zh-CN" sz="1477" dirty="0" err="1"/>
              <a:t>net_ns</a:t>
            </a:r>
            <a:r>
              <a:rPr lang="zh-CN" altLang="en-US" sz="1477" dirty="0"/>
              <a:t>：</a:t>
            </a:r>
            <a:r>
              <a:rPr lang="en-US" altLang="zh-CN" sz="1477" dirty="0"/>
              <a:t>namespace</a:t>
            </a:r>
            <a:r>
              <a:rPr lang="zh-CN" altLang="en-US" sz="1477" dirty="0"/>
              <a:t>机制，提供一种资源隔离方案</a:t>
            </a:r>
            <a:endParaRPr lang="en-US" altLang="zh-CN" sz="1477" dirty="0"/>
          </a:p>
          <a:p>
            <a:pPr lvl="3"/>
            <a:r>
              <a:rPr lang="en-US" altLang="zh-CN" sz="1477" dirty="0"/>
              <a:t>res</a:t>
            </a:r>
            <a:r>
              <a:rPr lang="zh-CN" altLang="en-US" sz="1477" dirty="0"/>
              <a:t>：输出参数，创建成功的套接口指针</a:t>
            </a:r>
            <a:endParaRPr lang="en-US" altLang="zh-CN" sz="1477" dirty="0"/>
          </a:p>
          <a:p>
            <a:pPr lvl="3"/>
            <a:r>
              <a:rPr lang="en-US" altLang="zh-CN" sz="1477" dirty="0"/>
              <a:t>kern</a:t>
            </a:r>
            <a:r>
              <a:rPr lang="zh-CN" altLang="en-US" sz="1477" dirty="0"/>
              <a:t>：标识由应用程序还是内核创建该套接口，一般为</a:t>
            </a:r>
            <a:r>
              <a:rPr lang="en-US" altLang="zh-CN" sz="1477" dirty="0"/>
              <a:t>0/1</a:t>
            </a:r>
            <a:r>
              <a:rPr lang="zh-CN" altLang="en-US" sz="1477" dirty="0"/>
              <a:t>，主要用来标识创建的套接口用于内核还是普通进程</a:t>
            </a:r>
            <a:endParaRPr lang="en-US" altLang="zh-CN" sz="1477" dirty="0"/>
          </a:p>
          <a:p>
            <a:endParaRPr lang="en-US" altLang="zh-CN" dirty="0"/>
          </a:p>
          <a:p>
            <a:endParaRPr lang="en-US" altLang="zh-CN" dirty="0"/>
          </a:p>
          <a:p>
            <a:endParaRPr lang="en-US" altLang="zh-CN" dirty="0"/>
          </a:p>
          <a:p>
            <a:endParaRPr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sp>
        <p:nvSpPr>
          <p:cNvPr id="6" name="矩形 5">
            <a:extLst>
              <a:ext uri="{FF2B5EF4-FFF2-40B4-BE49-F238E27FC236}">
                <a16:creationId xmlns:a16="http://schemas.microsoft.com/office/drawing/2014/main" id="{22E1D072-0628-4346-8229-C9C954F99115}"/>
              </a:ext>
            </a:extLst>
          </p:cNvPr>
          <p:cNvSpPr/>
          <p:nvPr/>
        </p:nvSpPr>
        <p:spPr>
          <a:xfrm>
            <a:off x="6167254" y="5145314"/>
            <a:ext cx="2791695" cy="1456296"/>
          </a:xfrm>
          <a:prstGeom prst="rect">
            <a:avLst/>
          </a:prstGeom>
        </p:spPr>
        <p:txBody>
          <a:bodyPr wrap="square">
            <a:spAutoFit/>
          </a:bodyPr>
          <a:lstStyle/>
          <a:p>
            <a:pPr algn="l"/>
            <a:r>
              <a:rPr lang="en-US" altLang="zh-CN" sz="1108" dirty="0">
                <a:solidFill>
                  <a:srgbClr val="292929"/>
                </a:solidFill>
              </a:rPr>
              <a:t>struct </a:t>
            </a:r>
            <a:r>
              <a:rPr lang="en-US" altLang="zh-CN" sz="1108" dirty="0" err="1">
                <a:solidFill>
                  <a:srgbClr val="292929"/>
                </a:solidFill>
              </a:rPr>
              <a:t>nsproxy</a:t>
            </a:r>
            <a:r>
              <a:rPr lang="en-US" altLang="zh-CN" sz="1108" dirty="0">
                <a:solidFill>
                  <a:srgbClr val="292929"/>
                </a:solidFill>
              </a:rPr>
              <a:t> {</a:t>
            </a:r>
          </a:p>
          <a:p>
            <a:pPr algn="l"/>
            <a:r>
              <a:rPr lang="en-US" altLang="zh-CN" sz="1108" dirty="0">
                <a:solidFill>
                  <a:srgbClr val="292929"/>
                </a:solidFill>
              </a:rPr>
              <a:t>           </a:t>
            </a:r>
            <a:r>
              <a:rPr lang="en-US" altLang="zh-CN" sz="1108" dirty="0" err="1">
                <a:solidFill>
                  <a:srgbClr val="292929"/>
                </a:solidFill>
              </a:rPr>
              <a:t>atomic_t</a:t>
            </a:r>
            <a:r>
              <a:rPr lang="en-US" altLang="zh-CN" sz="1108" dirty="0">
                <a:solidFill>
                  <a:srgbClr val="292929"/>
                </a:solidFill>
              </a:rPr>
              <a:t> count;</a:t>
            </a:r>
          </a:p>
          <a:p>
            <a:pPr algn="l"/>
            <a:r>
              <a:rPr lang="en-US" altLang="zh-CN" sz="1108" dirty="0">
                <a:solidFill>
                  <a:srgbClr val="292929"/>
                </a:solidFill>
              </a:rPr>
              <a:t>           struct </a:t>
            </a:r>
            <a:r>
              <a:rPr lang="en-US" altLang="zh-CN" sz="1108" dirty="0" err="1">
                <a:solidFill>
                  <a:srgbClr val="292929"/>
                </a:solidFill>
              </a:rPr>
              <a:t>uts_namespace</a:t>
            </a:r>
            <a:r>
              <a:rPr lang="en-US" altLang="zh-CN" sz="1108" dirty="0">
                <a:solidFill>
                  <a:srgbClr val="292929"/>
                </a:solidFill>
              </a:rPr>
              <a:t> *</a:t>
            </a:r>
            <a:r>
              <a:rPr lang="en-US" altLang="zh-CN" sz="1108" dirty="0" err="1">
                <a:solidFill>
                  <a:srgbClr val="292929"/>
                </a:solidFill>
              </a:rPr>
              <a:t>uts_ns</a:t>
            </a:r>
            <a:r>
              <a:rPr lang="en-US" altLang="zh-CN" sz="1108" dirty="0">
                <a:solidFill>
                  <a:srgbClr val="292929"/>
                </a:solidFill>
              </a:rPr>
              <a:t>;</a:t>
            </a:r>
          </a:p>
          <a:p>
            <a:pPr algn="l"/>
            <a:r>
              <a:rPr lang="en-US" altLang="zh-CN" sz="1108" dirty="0">
                <a:solidFill>
                  <a:srgbClr val="292929"/>
                </a:solidFill>
              </a:rPr>
              <a:t>           struct </a:t>
            </a:r>
            <a:r>
              <a:rPr lang="en-US" altLang="zh-CN" sz="1108" dirty="0" err="1">
                <a:solidFill>
                  <a:srgbClr val="292929"/>
                </a:solidFill>
              </a:rPr>
              <a:t>ipc_namespace</a:t>
            </a:r>
            <a:r>
              <a:rPr lang="en-US" altLang="zh-CN" sz="1108" dirty="0">
                <a:solidFill>
                  <a:srgbClr val="292929"/>
                </a:solidFill>
              </a:rPr>
              <a:t> *</a:t>
            </a:r>
            <a:r>
              <a:rPr lang="en-US" altLang="zh-CN" sz="1108" dirty="0" err="1">
                <a:solidFill>
                  <a:srgbClr val="292929"/>
                </a:solidFill>
              </a:rPr>
              <a:t>ipc_ns</a:t>
            </a:r>
            <a:r>
              <a:rPr lang="en-US" altLang="zh-CN" sz="1108" dirty="0">
                <a:solidFill>
                  <a:srgbClr val="292929"/>
                </a:solidFill>
              </a:rPr>
              <a:t>;</a:t>
            </a:r>
          </a:p>
          <a:p>
            <a:pPr algn="l"/>
            <a:r>
              <a:rPr lang="en-US" altLang="zh-CN" sz="1108" dirty="0">
                <a:solidFill>
                  <a:srgbClr val="292929"/>
                </a:solidFill>
              </a:rPr>
              <a:t>           struct </a:t>
            </a:r>
            <a:r>
              <a:rPr lang="en-US" altLang="zh-CN" sz="1108" dirty="0" err="1">
                <a:solidFill>
                  <a:srgbClr val="292929"/>
                </a:solidFill>
              </a:rPr>
              <a:t>mnt_namespace</a:t>
            </a:r>
            <a:r>
              <a:rPr lang="en-US" altLang="zh-CN" sz="1108" dirty="0">
                <a:solidFill>
                  <a:srgbClr val="292929"/>
                </a:solidFill>
              </a:rPr>
              <a:t> *</a:t>
            </a:r>
            <a:r>
              <a:rPr lang="en-US" altLang="zh-CN" sz="1108" dirty="0" err="1">
                <a:solidFill>
                  <a:srgbClr val="292929"/>
                </a:solidFill>
              </a:rPr>
              <a:t>mnt_ns</a:t>
            </a:r>
            <a:r>
              <a:rPr lang="en-US" altLang="zh-CN" sz="1108" dirty="0">
                <a:solidFill>
                  <a:srgbClr val="292929"/>
                </a:solidFill>
              </a:rPr>
              <a:t>;</a:t>
            </a:r>
          </a:p>
          <a:p>
            <a:pPr algn="l"/>
            <a:r>
              <a:rPr lang="en-US" altLang="zh-CN" sz="1108" dirty="0">
                <a:solidFill>
                  <a:srgbClr val="292929"/>
                </a:solidFill>
              </a:rPr>
              <a:t>           struct </a:t>
            </a:r>
            <a:r>
              <a:rPr lang="en-US" altLang="zh-CN" sz="1108" dirty="0" err="1">
                <a:solidFill>
                  <a:srgbClr val="292929"/>
                </a:solidFill>
              </a:rPr>
              <a:t>pid_namespace</a:t>
            </a:r>
            <a:r>
              <a:rPr lang="en-US" altLang="zh-CN" sz="1108" dirty="0">
                <a:solidFill>
                  <a:srgbClr val="292929"/>
                </a:solidFill>
              </a:rPr>
              <a:t> *</a:t>
            </a:r>
            <a:r>
              <a:rPr lang="en-US" altLang="zh-CN" sz="1108" dirty="0" err="1">
                <a:solidFill>
                  <a:srgbClr val="292929"/>
                </a:solidFill>
              </a:rPr>
              <a:t>pid_ns</a:t>
            </a:r>
            <a:r>
              <a:rPr lang="en-US" altLang="zh-CN" sz="1108" dirty="0">
                <a:solidFill>
                  <a:srgbClr val="292929"/>
                </a:solidFill>
              </a:rPr>
              <a:t>;</a:t>
            </a:r>
          </a:p>
          <a:p>
            <a:pPr algn="l"/>
            <a:r>
              <a:rPr lang="en-US" altLang="zh-CN" sz="1108" dirty="0">
                <a:solidFill>
                  <a:srgbClr val="292929"/>
                </a:solidFill>
              </a:rPr>
              <a:t>           struct net      *</a:t>
            </a:r>
            <a:r>
              <a:rPr lang="en-US" altLang="zh-CN" sz="1108" dirty="0" err="1">
                <a:solidFill>
                  <a:srgbClr val="292929"/>
                </a:solidFill>
              </a:rPr>
              <a:t>net_ns</a:t>
            </a:r>
            <a:r>
              <a:rPr lang="en-US" altLang="zh-CN" sz="1108" dirty="0">
                <a:solidFill>
                  <a:srgbClr val="292929"/>
                </a:solidFill>
              </a:rPr>
              <a:t>;</a:t>
            </a:r>
          </a:p>
          <a:p>
            <a:pPr algn="l"/>
            <a:r>
              <a:rPr lang="en-US" altLang="zh-CN" sz="1108" dirty="0">
                <a:solidFill>
                  <a:srgbClr val="292929"/>
                </a:solidFill>
              </a:rPr>
              <a:t>};</a:t>
            </a:r>
            <a:endParaRPr lang="zh-CN" altLang="en-US" sz="1108" dirty="0">
              <a:solidFill>
                <a:srgbClr val="292929"/>
              </a:solidFill>
            </a:endParaRPr>
          </a:p>
        </p:txBody>
      </p:sp>
    </p:spTree>
    <p:extLst>
      <p:ext uri="{BB962C8B-B14F-4D97-AF65-F5344CB8AC3E}">
        <p14:creationId xmlns:p14="http://schemas.microsoft.com/office/powerpoint/2010/main" val="24721288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5250633" cy="4985169"/>
          </a:xfrm>
        </p:spPr>
        <p:txBody>
          <a:bodyPr/>
          <a:lstStyle/>
          <a:p>
            <a:r>
              <a:rPr lang="en-US" altLang="zh-CN" dirty="0"/>
              <a:t>socket</a:t>
            </a:r>
            <a:r>
              <a:rPr lang="zh-CN" altLang="en-US" dirty="0"/>
              <a:t>系统调用</a:t>
            </a:r>
            <a:endParaRPr kumimoji="1" lang="en-US" altLang="zh-CN" dirty="0"/>
          </a:p>
          <a:p>
            <a:pPr lvl="1"/>
            <a:r>
              <a:rPr lang="en-US" altLang="zh-CN" dirty="0"/>
              <a:t>__</a:t>
            </a:r>
            <a:r>
              <a:rPr lang="en-US" altLang="zh-CN" dirty="0" err="1"/>
              <a:t>sock_create</a:t>
            </a:r>
            <a:r>
              <a:rPr lang="en-US" altLang="zh-CN" dirty="0"/>
              <a:t>()</a:t>
            </a:r>
            <a:r>
              <a:rPr lang="zh-CN" altLang="en-US" dirty="0"/>
              <a:t>的关键步骤</a:t>
            </a:r>
            <a:endParaRPr lang="en-US" altLang="zh-CN" dirty="0"/>
          </a:p>
          <a:p>
            <a:pPr lvl="2"/>
            <a:r>
              <a:rPr lang="en-US" altLang="zh-CN" sz="1477" dirty="0" err="1"/>
              <a:t>sock_alloc</a:t>
            </a:r>
            <a:r>
              <a:rPr lang="en-US" altLang="zh-CN" sz="1477" dirty="0"/>
              <a:t>()</a:t>
            </a:r>
            <a:r>
              <a:rPr lang="zh-CN" altLang="en-US" sz="1477" dirty="0"/>
              <a:t>为</a:t>
            </a:r>
            <a:r>
              <a:rPr lang="en-US" altLang="zh-CN" sz="1477" dirty="0"/>
              <a:t>socket</a:t>
            </a:r>
            <a:r>
              <a:rPr lang="zh-CN" altLang="en-US" sz="1477" dirty="0"/>
              <a:t>结构体分配内存</a:t>
            </a:r>
            <a:endParaRPr lang="en-US" altLang="zh-CN" sz="1477" dirty="0"/>
          </a:p>
          <a:p>
            <a:pPr lvl="2"/>
            <a:r>
              <a:rPr lang="en-US" altLang="zh-CN" sz="1477" dirty="0"/>
              <a:t>type</a:t>
            </a:r>
            <a:r>
              <a:rPr lang="zh-CN" altLang="en-US" sz="1477" dirty="0"/>
              <a:t>参数设置套接口的类型</a:t>
            </a:r>
            <a:endParaRPr lang="en-US" altLang="zh-CN" sz="1477" dirty="0"/>
          </a:p>
          <a:p>
            <a:pPr lvl="2"/>
            <a:r>
              <a:rPr lang="zh-CN" altLang="en-US" sz="1477" dirty="0"/>
              <a:t>根据</a:t>
            </a:r>
            <a:r>
              <a:rPr lang="en-US" altLang="zh-CN" sz="1477" dirty="0"/>
              <a:t>family</a:t>
            </a:r>
            <a:r>
              <a:rPr lang="zh-CN" altLang="en-US" sz="1477" dirty="0"/>
              <a:t>获取已注册到</a:t>
            </a:r>
            <a:r>
              <a:rPr lang="en-US" altLang="zh-CN" sz="1477" dirty="0" err="1"/>
              <a:t>net_families</a:t>
            </a:r>
            <a:r>
              <a:rPr lang="zh-CN" altLang="en-US" sz="1477" dirty="0"/>
              <a:t>中的对应的</a:t>
            </a:r>
            <a:r>
              <a:rPr lang="en-US" altLang="zh-CN" sz="1477" dirty="0" err="1"/>
              <a:t>net_proto_family</a:t>
            </a:r>
            <a:r>
              <a:rPr lang="zh-CN" altLang="en-US" sz="1477" dirty="0"/>
              <a:t>指针</a:t>
            </a:r>
            <a:endParaRPr lang="en-US" altLang="zh-CN" sz="1477" dirty="0"/>
          </a:p>
          <a:p>
            <a:pPr lvl="2"/>
            <a:r>
              <a:rPr lang="en-US" altLang="zh-CN" sz="1477" dirty="0"/>
              <a:t>pf-&gt;create(net, sock, protocol, kern)</a:t>
            </a:r>
            <a:r>
              <a:rPr lang="zh-CN" altLang="en-US" sz="1477" dirty="0"/>
              <a:t>即调用</a:t>
            </a:r>
            <a:r>
              <a:rPr lang="en-US" altLang="zh-CN" sz="1477" dirty="0" err="1"/>
              <a:t>inet_create</a:t>
            </a:r>
            <a:r>
              <a:rPr lang="zh-CN" altLang="en-US" sz="1477" dirty="0"/>
              <a:t>对已创建的套接口进行初始化</a:t>
            </a:r>
            <a:endParaRPr lang="en-US" altLang="zh-CN" sz="1477" dirty="0"/>
          </a:p>
          <a:p>
            <a:pPr lvl="1"/>
            <a:endParaRPr lang="en-US" altLang="zh-CN" sz="1477" dirty="0"/>
          </a:p>
          <a:p>
            <a:endParaRPr lang="en-US" altLang="zh-CN" dirty="0"/>
          </a:p>
          <a:p>
            <a:endParaRPr lang="en-US" altLang="zh-CN" dirty="0"/>
          </a:p>
          <a:p>
            <a:endParaRPr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4" name="图片 3">
            <a:extLst>
              <a:ext uri="{FF2B5EF4-FFF2-40B4-BE49-F238E27FC236}">
                <a16:creationId xmlns:a16="http://schemas.microsoft.com/office/drawing/2014/main" id="{424BEEB4-B6CD-44CA-98D4-0C51EF4BB311}"/>
              </a:ext>
            </a:extLst>
          </p:cNvPr>
          <p:cNvPicPr>
            <a:picLocks noChangeAspect="1"/>
          </p:cNvPicPr>
          <p:nvPr/>
        </p:nvPicPr>
        <p:blipFill>
          <a:blip r:embed="rId3"/>
          <a:stretch>
            <a:fillRect/>
          </a:stretch>
        </p:blipFill>
        <p:spPr>
          <a:xfrm>
            <a:off x="5303159" y="1513339"/>
            <a:ext cx="3974259" cy="1373770"/>
          </a:xfrm>
          <a:prstGeom prst="rect">
            <a:avLst/>
          </a:prstGeom>
        </p:spPr>
      </p:pic>
      <p:pic>
        <p:nvPicPr>
          <p:cNvPr id="5" name="图片 4">
            <a:extLst>
              <a:ext uri="{FF2B5EF4-FFF2-40B4-BE49-F238E27FC236}">
                <a16:creationId xmlns:a16="http://schemas.microsoft.com/office/drawing/2014/main" id="{6410B0B8-3CCB-4A98-A403-DAC8429E2EC8}"/>
              </a:ext>
            </a:extLst>
          </p:cNvPr>
          <p:cNvPicPr>
            <a:picLocks noChangeAspect="1"/>
          </p:cNvPicPr>
          <p:nvPr/>
        </p:nvPicPr>
        <p:blipFill>
          <a:blip r:embed="rId4"/>
          <a:stretch>
            <a:fillRect/>
          </a:stretch>
        </p:blipFill>
        <p:spPr>
          <a:xfrm>
            <a:off x="5303158" y="3103917"/>
            <a:ext cx="3256977" cy="801870"/>
          </a:xfrm>
          <a:prstGeom prst="rect">
            <a:avLst/>
          </a:prstGeom>
        </p:spPr>
      </p:pic>
      <p:pic>
        <p:nvPicPr>
          <p:cNvPr id="7" name="图片 6">
            <a:extLst>
              <a:ext uri="{FF2B5EF4-FFF2-40B4-BE49-F238E27FC236}">
                <a16:creationId xmlns:a16="http://schemas.microsoft.com/office/drawing/2014/main" id="{6ADEEB63-909E-4088-8D22-56EB6E312095}"/>
              </a:ext>
            </a:extLst>
          </p:cNvPr>
          <p:cNvPicPr>
            <a:picLocks noChangeAspect="1"/>
          </p:cNvPicPr>
          <p:nvPr/>
        </p:nvPicPr>
        <p:blipFill>
          <a:blip r:embed="rId5"/>
          <a:stretch>
            <a:fillRect/>
          </a:stretch>
        </p:blipFill>
        <p:spPr>
          <a:xfrm>
            <a:off x="138236" y="3985287"/>
            <a:ext cx="3774373" cy="1445958"/>
          </a:xfrm>
          <a:prstGeom prst="rect">
            <a:avLst/>
          </a:prstGeom>
        </p:spPr>
      </p:pic>
      <p:pic>
        <p:nvPicPr>
          <p:cNvPr id="8" name="图片 7">
            <a:extLst>
              <a:ext uri="{FF2B5EF4-FFF2-40B4-BE49-F238E27FC236}">
                <a16:creationId xmlns:a16="http://schemas.microsoft.com/office/drawing/2014/main" id="{E6332D09-2C97-4A5C-909A-3847D58AD62E}"/>
              </a:ext>
            </a:extLst>
          </p:cNvPr>
          <p:cNvPicPr>
            <a:picLocks noChangeAspect="1"/>
          </p:cNvPicPr>
          <p:nvPr/>
        </p:nvPicPr>
        <p:blipFill>
          <a:blip r:embed="rId6"/>
          <a:stretch>
            <a:fillRect/>
          </a:stretch>
        </p:blipFill>
        <p:spPr>
          <a:xfrm>
            <a:off x="139005" y="5635787"/>
            <a:ext cx="2279223" cy="597601"/>
          </a:xfrm>
          <a:prstGeom prst="rect">
            <a:avLst/>
          </a:prstGeom>
        </p:spPr>
      </p:pic>
      <p:pic>
        <p:nvPicPr>
          <p:cNvPr id="9" name="图片 8">
            <a:extLst>
              <a:ext uri="{FF2B5EF4-FFF2-40B4-BE49-F238E27FC236}">
                <a16:creationId xmlns:a16="http://schemas.microsoft.com/office/drawing/2014/main" id="{8ADC1F2C-53F1-4E25-A2E7-9CD4A73DE415}"/>
              </a:ext>
            </a:extLst>
          </p:cNvPr>
          <p:cNvPicPr>
            <a:picLocks noChangeAspect="1"/>
          </p:cNvPicPr>
          <p:nvPr/>
        </p:nvPicPr>
        <p:blipFill>
          <a:blip r:embed="rId7"/>
          <a:stretch>
            <a:fillRect/>
          </a:stretch>
        </p:blipFill>
        <p:spPr>
          <a:xfrm>
            <a:off x="3009730" y="4326069"/>
            <a:ext cx="4092664" cy="1773326"/>
          </a:xfrm>
          <a:prstGeom prst="rect">
            <a:avLst/>
          </a:prstGeom>
        </p:spPr>
      </p:pic>
      <p:pic>
        <p:nvPicPr>
          <p:cNvPr id="10" name="图片 9">
            <a:extLst>
              <a:ext uri="{FF2B5EF4-FFF2-40B4-BE49-F238E27FC236}">
                <a16:creationId xmlns:a16="http://schemas.microsoft.com/office/drawing/2014/main" id="{17F0B9AD-D78C-4AD6-AE74-5BBC0779D30B}"/>
              </a:ext>
            </a:extLst>
          </p:cNvPr>
          <p:cNvPicPr>
            <a:picLocks noChangeAspect="1"/>
          </p:cNvPicPr>
          <p:nvPr/>
        </p:nvPicPr>
        <p:blipFill>
          <a:blip r:embed="rId8"/>
          <a:stretch>
            <a:fillRect/>
          </a:stretch>
        </p:blipFill>
        <p:spPr>
          <a:xfrm>
            <a:off x="5303158" y="3824904"/>
            <a:ext cx="2839936" cy="501165"/>
          </a:xfrm>
          <a:prstGeom prst="rect">
            <a:avLst/>
          </a:prstGeom>
        </p:spPr>
      </p:pic>
    </p:spTree>
    <p:extLst>
      <p:ext uri="{BB962C8B-B14F-4D97-AF65-F5344CB8AC3E}">
        <p14:creationId xmlns:p14="http://schemas.microsoft.com/office/powerpoint/2010/main" val="81419631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en-US" altLang="zh-CN" dirty="0"/>
              <a:t>bind</a:t>
            </a:r>
            <a:r>
              <a:rPr lang="zh-CN" altLang="en-US" dirty="0"/>
              <a:t>系统调用</a:t>
            </a:r>
            <a:endParaRPr kumimoji="1" lang="en-US" altLang="zh-CN" dirty="0"/>
          </a:p>
          <a:p>
            <a:pPr lvl="1"/>
            <a:r>
              <a:rPr lang="zh-CN" altLang="en-US" dirty="0"/>
              <a:t>将一个本地的</a:t>
            </a:r>
            <a:r>
              <a:rPr lang="en-US" altLang="zh-CN" dirty="0"/>
              <a:t>IP</a:t>
            </a:r>
            <a:r>
              <a:rPr lang="zh-CN" altLang="en-US" dirty="0"/>
              <a:t>地址及传输层端口与套接字关联起来</a:t>
            </a:r>
          </a:p>
          <a:p>
            <a:pPr lvl="2"/>
            <a:r>
              <a:rPr lang="en-US" altLang="zh-CN" sz="1477" dirty="0" err="1"/>
              <a:t>sockfd_lookup_light</a:t>
            </a:r>
            <a:r>
              <a:rPr lang="en-US" altLang="zh-CN" sz="1477" dirty="0"/>
              <a:t>()</a:t>
            </a:r>
            <a:r>
              <a:rPr lang="zh-CN" altLang="en-US" sz="1477" dirty="0"/>
              <a:t>根据</a:t>
            </a:r>
            <a:r>
              <a:rPr lang="en-US" altLang="zh-CN" sz="1477" dirty="0" err="1"/>
              <a:t>fd</a:t>
            </a:r>
            <a:r>
              <a:rPr lang="zh-CN" altLang="en-US" sz="1477" dirty="0"/>
              <a:t>查找</a:t>
            </a:r>
            <a:r>
              <a:rPr lang="en-US" altLang="zh-CN" sz="1477" dirty="0"/>
              <a:t>socket</a:t>
            </a:r>
            <a:r>
              <a:rPr lang="zh-CN" altLang="en-US" sz="1477" dirty="0"/>
              <a:t>指针</a:t>
            </a:r>
            <a:endParaRPr lang="en-US" altLang="zh-CN" sz="1477" dirty="0"/>
          </a:p>
          <a:p>
            <a:pPr lvl="2"/>
            <a:r>
              <a:rPr lang="zh-CN" altLang="en-US" sz="1477" dirty="0"/>
              <a:t>如果当前套接口在传输层接口上有</a:t>
            </a:r>
            <a:r>
              <a:rPr lang="en-US" altLang="zh-CN" sz="1477" dirty="0"/>
              <a:t>bind</a:t>
            </a:r>
            <a:r>
              <a:rPr lang="zh-CN" altLang="en-US" sz="1477" dirty="0"/>
              <a:t>的实现，则直接调用传输层接口上的</a:t>
            </a:r>
            <a:r>
              <a:rPr lang="en-US" altLang="zh-CN" sz="1477" dirty="0"/>
              <a:t>bind()</a:t>
            </a:r>
            <a:r>
              <a:rPr lang="zh-CN" altLang="en-US" sz="1477" dirty="0"/>
              <a:t>，直接进行</a:t>
            </a:r>
            <a:r>
              <a:rPr lang="en-US" altLang="zh-CN" sz="1477" dirty="0"/>
              <a:t>bind()</a:t>
            </a:r>
            <a:r>
              <a:rPr lang="zh-CN" altLang="en-US" sz="1477" dirty="0"/>
              <a:t>操作即可，目前只有</a:t>
            </a:r>
            <a:r>
              <a:rPr lang="en-US" altLang="zh-CN" sz="1477" dirty="0"/>
              <a:t>SOCK_RAW</a:t>
            </a:r>
            <a:r>
              <a:rPr lang="zh-CN" altLang="en-US" sz="1477" dirty="0"/>
              <a:t>类型的套接口的传输层接口实现了</a:t>
            </a:r>
            <a:r>
              <a:rPr lang="en-US" altLang="zh-CN" sz="1477" dirty="0"/>
              <a:t>bind</a:t>
            </a:r>
            <a:r>
              <a:rPr lang="zh-CN" altLang="en-US" sz="1477" dirty="0"/>
              <a:t>接口，为</a:t>
            </a:r>
            <a:r>
              <a:rPr lang="en-US" altLang="zh-CN" sz="1477" dirty="0" err="1"/>
              <a:t>raw_bind</a:t>
            </a:r>
            <a:r>
              <a:rPr lang="en-US" altLang="zh-CN" sz="1477" dirty="0"/>
              <a:t>()</a:t>
            </a:r>
          </a:p>
          <a:p>
            <a:pPr lvl="2"/>
            <a:r>
              <a:rPr lang="zh-CN" altLang="en-US" sz="1477" dirty="0"/>
              <a:t>对于其他类型，则将</a:t>
            </a:r>
            <a:r>
              <a:rPr lang="en-US" altLang="zh-CN" sz="1477" dirty="0"/>
              <a:t>IP</a:t>
            </a:r>
            <a:r>
              <a:rPr lang="zh-CN" altLang="en-US" sz="1477" dirty="0"/>
              <a:t>地址拷贝到传输控制块中，然后调用传输控制块提供的</a:t>
            </a:r>
            <a:r>
              <a:rPr lang="en-US" altLang="zh-CN" sz="1477" dirty="0" err="1"/>
              <a:t>get_port</a:t>
            </a:r>
            <a:r>
              <a:rPr lang="en-US" altLang="zh-CN" sz="1477" dirty="0"/>
              <a:t>()</a:t>
            </a:r>
            <a:r>
              <a:rPr lang="zh-CN" altLang="en-US" sz="1477" dirty="0"/>
              <a:t>函数，绑定端口</a:t>
            </a:r>
            <a:endParaRPr lang="en-US" altLang="zh-CN" sz="1477"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4" name="图片 3">
            <a:extLst>
              <a:ext uri="{FF2B5EF4-FFF2-40B4-BE49-F238E27FC236}">
                <a16:creationId xmlns:a16="http://schemas.microsoft.com/office/drawing/2014/main" id="{411B7E82-8557-47B0-B9C1-55ECCC09274E}"/>
              </a:ext>
            </a:extLst>
          </p:cNvPr>
          <p:cNvPicPr>
            <a:picLocks noChangeAspect="1"/>
          </p:cNvPicPr>
          <p:nvPr/>
        </p:nvPicPr>
        <p:blipFill rotWithShape="1">
          <a:blip r:embed="rId3"/>
          <a:srcRect l="4789" r="4228"/>
          <a:stretch/>
        </p:blipFill>
        <p:spPr>
          <a:xfrm>
            <a:off x="1580899" y="4027220"/>
            <a:ext cx="4187542" cy="1801870"/>
          </a:xfrm>
          <a:prstGeom prst="rect">
            <a:avLst/>
          </a:prstGeom>
        </p:spPr>
      </p:pic>
    </p:spTree>
    <p:extLst>
      <p:ext uri="{BB962C8B-B14F-4D97-AF65-F5344CB8AC3E}">
        <p14:creationId xmlns:p14="http://schemas.microsoft.com/office/powerpoint/2010/main" val="2450343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en-US" altLang="zh-CN" dirty="0"/>
              <a:t>listen</a:t>
            </a:r>
            <a:r>
              <a:rPr lang="zh-CN" altLang="en-US" dirty="0"/>
              <a:t>系统调用</a:t>
            </a:r>
            <a:endParaRPr kumimoji="1" lang="en-US" altLang="zh-CN" dirty="0"/>
          </a:p>
          <a:p>
            <a:pPr lvl="1"/>
            <a:r>
              <a:rPr lang="zh-CN" altLang="en-US" dirty="0"/>
              <a:t>用于通知进程准备接受套接口上的连接请求，同时也指定套接口上可以排队等待的连接数的门限值。超过门限值时，套接口将拒绝新的连接请求，</a:t>
            </a:r>
            <a:r>
              <a:rPr lang="en-US" altLang="zh-CN" dirty="0"/>
              <a:t>TCP</a:t>
            </a:r>
            <a:r>
              <a:rPr lang="zh-CN" altLang="en-US" dirty="0"/>
              <a:t>将忽略进入的连接请求。</a:t>
            </a:r>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5" name="图片 4">
            <a:extLst>
              <a:ext uri="{FF2B5EF4-FFF2-40B4-BE49-F238E27FC236}">
                <a16:creationId xmlns:a16="http://schemas.microsoft.com/office/drawing/2014/main" id="{E1835320-9D6A-4000-A04F-6904201DFEA4}"/>
              </a:ext>
            </a:extLst>
          </p:cNvPr>
          <p:cNvPicPr>
            <a:picLocks noChangeAspect="1"/>
          </p:cNvPicPr>
          <p:nvPr/>
        </p:nvPicPr>
        <p:blipFill>
          <a:blip r:embed="rId3"/>
          <a:stretch>
            <a:fillRect/>
          </a:stretch>
        </p:blipFill>
        <p:spPr>
          <a:xfrm>
            <a:off x="783271" y="3229594"/>
            <a:ext cx="4007232" cy="2509158"/>
          </a:xfrm>
          <a:prstGeom prst="rect">
            <a:avLst/>
          </a:prstGeom>
        </p:spPr>
      </p:pic>
      <p:sp>
        <p:nvSpPr>
          <p:cNvPr id="6" name="椭圆 5">
            <a:extLst>
              <a:ext uri="{FF2B5EF4-FFF2-40B4-BE49-F238E27FC236}">
                <a16:creationId xmlns:a16="http://schemas.microsoft.com/office/drawing/2014/main" id="{70829191-2C2F-4F47-9627-56339154F530}"/>
              </a:ext>
            </a:extLst>
          </p:cNvPr>
          <p:cNvSpPr/>
          <p:nvPr/>
        </p:nvSpPr>
        <p:spPr bwMode="auto">
          <a:xfrm>
            <a:off x="3375560" y="4093690"/>
            <a:ext cx="1329378" cy="599167"/>
          </a:xfrm>
          <a:prstGeom prst="ellipse">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8" name="文本框 7">
            <a:extLst>
              <a:ext uri="{FF2B5EF4-FFF2-40B4-BE49-F238E27FC236}">
                <a16:creationId xmlns:a16="http://schemas.microsoft.com/office/drawing/2014/main" id="{1709679E-9F99-4BB7-A35B-DF3AD68090D7}"/>
              </a:ext>
            </a:extLst>
          </p:cNvPr>
          <p:cNvSpPr txBox="1"/>
          <p:nvPr/>
        </p:nvSpPr>
        <p:spPr>
          <a:xfrm>
            <a:off x="4728513" y="3561938"/>
            <a:ext cx="3455972" cy="603820"/>
          </a:xfrm>
          <a:prstGeom prst="rect">
            <a:avLst/>
          </a:prstGeom>
          <a:noFill/>
        </p:spPr>
        <p:txBody>
          <a:bodyPr wrap="square" rtlCol="0">
            <a:spAutoFit/>
          </a:bodyPr>
          <a:lstStyle/>
          <a:p>
            <a:pPr algn="l"/>
            <a:r>
              <a:rPr lang="en-US" altLang="zh-CN" sz="1108" b="0" dirty="0" err="1">
                <a:solidFill>
                  <a:srgbClr val="292929"/>
                </a:solidFill>
                <a:latin typeface="+mn-ea"/>
                <a:ea typeface="+mn-ea"/>
              </a:rPr>
              <a:t>sysctl_somaxconn</a:t>
            </a:r>
            <a:r>
              <a:rPr lang="zh-CN" altLang="en-US" sz="1108" b="0" dirty="0">
                <a:solidFill>
                  <a:srgbClr val="292929"/>
                </a:solidFill>
                <a:latin typeface="+mn-ea"/>
                <a:ea typeface="+mn-ea"/>
              </a:rPr>
              <a:t>存储的是服务器监听时，允许每个套接字连接队列长度的最大值，默认值是</a:t>
            </a:r>
            <a:r>
              <a:rPr lang="en-US" altLang="zh-CN" sz="1108" b="0" dirty="0">
                <a:solidFill>
                  <a:srgbClr val="292929"/>
                </a:solidFill>
                <a:latin typeface="+mn-ea"/>
                <a:ea typeface="+mn-ea"/>
              </a:rPr>
              <a:t>SOMAXCONN</a:t>
            </a:r>
            <a:r>
              <a:rPr lang="zh-CN" altLang="en-US" sz="1108" b="0" dirty="0">
                <a:solidFill>
                  <a:srgbClr val="292929"/>
                </a:solidFill>
                <a:latin typeface="+mn-ea"/>
                <a:ea typeface="+mn-ea"/>
              </a:rPr>
              <a:t>，即</a:t>
            </a:r>
            <a:r>
              <a:rPr lang="en-US" altLang="zh-CN" sz="1108" b="0" dirty="0">
                <a:solidFill>
                  <a:srgbClr val="292929"/>
                </a:solidFill>
                <a:latin typeface="+mn-ea"/>
                <a:ea typeface="+mn-ea"/>
              </a:rPr>
              <a:t>128</a:t>
            </a:r>
            <a:r>
              <a:rPr lang="zh-CN" altLang="en-US" sz="1108" b="0" dirty="0">
                <a:solidFill>
                  <a:srgbClr val="292929"/>
                </a:solidFill>
                <a:latin typeface="+mn-ea"/>
                <a:ea typeface="+mn-ea"/>
              </a:rPr>
              <a:t>，在</a:t>
            </a:r>
            <a:r>
              <a:rPr lang="en-US" altLang="zh-CN" sz="1108" b="0" dirty="0" err="1">
                <a:solidFill>
                  <a:srgbClr val="292929"/>
                </a:solidFill>
                <a:latin typeface="+mn-ea"/>
                <a:ea typeface="+mn-ea"/>
              </a:rPr>
              <a:t>sysctl_core_net_init</a:t>
            </a:r>
            <a:r>
              <a:rPr lang="en-US" altLang="zh-CN" sz="1108" b="0" dirty="0">
                <a:solidFill>
                  <a:srgbClr val="292929"/>
                </a:solidFill>
                <a:latin typeface="+mn-ea"/>
                <a:ea typeface="+mn-ea"/>
              </a:rPr>
              <a:t>()</a:t>
            </a:r>
            <a:r>
              <a:rPr lang="zh-CN" altLang="en-US" sz="1108" b="0" dirty="0">
                <a:solidFill>
                  <a:srgbClr val="292929"/>
                </a:solidFill>
                <a:latin typeface="+mn-ea"/>
                <a:ea typeface="+mn-ea"/>
              </a:rPr>
              <a:t>函数中初始化。</a:t>
            </a:r>
          </a:p>
        </p:txBody>
      </p:sp>
      <p:sp>
        <p:nvSpPr>
          <p:cNvPr id="9" name="椭圆 8">
            <a:extLst>
              <a:ext uri="{FF2B5EF4-FFF2-40B4-BE49-F238E27FC236}">
                <a16:creationId xmlns:a16="http://schemas.microsoft.com/office/drawing/2014/main" id="{4CDB6FC0-E0D9-438A-8865-19C2CF319CE6}"/>
              </a:ext>
            </a:extLst>
          </p:cNvPr>
          <p:cNvSpPr/>
          <p:nvPr/>
        </p:nvSpPr>
        <p:spPr bwMode="auto">
          <a:xfrm>
            <a:off x="1447961" y="4359565"/>
            <a:ext cx="1329378" cy="599167"/>
          </a:xfrm>
          <a:prstGeom prst="ellipse">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10" name="文本框 9">
            <a:extLst>
              <a:ext uri="{FF2B5EF4-FFF2-40B4-BE49-F238E27FC236}">
                <a16:creationId xmlns:a16="http://schemas.microsoft.com/office/drawing/2014/main" id="{DFB4C209-C028-4C31-B6E8-231C2FFAFC07}"/>
              </a:ext>
            </a:extLst>
          </p:cNvPr>
          <p:cNvSpPr txBox="1"/>
          <p:nvPr/>
        </p:nvSpPr>
        <p:spPr>
          <a:xfrm>
            <a:off x="4728513" y="4359565"/>
            <a:ext cx="3455972" cy="433324"/>
          </a:xfrm>
          <a:prstGeom prst="rect">
            <a:avLst/>
          </a:prstGeom>
          <a:noFill/>
        </p:spPr>
        <p:txBody>
          <a:bodyPr wrap="square" rtlCol="0">
            <a:spAutoFit/>
          </a:bodyPr>
          <a:lstStyle/>
          <a:p>
            <a:pPr algn="l"/>
            <a:r>
              <a:rPr lang="zh-CN" altLang="en-US" sz="1108" b="0" dirty="0">
                <a:solidFill>
                  <a:srgbClr val="292929"/>
                </a:solidFill>
                <a:latin typeface="+mn-ea"/>
                <a:ea typeface="+mn-ea"/>
              </a:rPr>
              <a:t>如果指定的最大连接数超过系统限制，则使用系统当前允许的连接队列中连接的最大数。</a:t>
            </a:r>
          </a:p>
        </p:txBody>
      </p:sp>
      <p:sp>
        <p:nvSpPr>
          <p:cNvPr id="11" name="文本框 10">
            <a:extLst>
              <a:ext uri="{FF2B5EF4-FFF2-40B4-BE49-F238E27FC236}">
                <a16:creationId xmlns:a16="http://schemas.microsoft.com/office/drawing/2014/main" id="{316A3913-1746-4DE8-BE8D-1C1A56DD17B1}"/>
              </a:ext>
            </a:extLst>
          </p:cNvPr>
          <p:cNvSpPr txBox="1"/>
          <p:nvPr/>
        </p:nvSpPr>
        <p:spPr>
          <a:xfrm>
            <a:off x="4790503" y="4986731"/>
            <a:ext cx="3636694" cy="603820"/>
          </a:xfrm>
          <a:prstGeom prst="rect">
            <a:avLst/>
          </a:prstGeom>
          <a:noFill/>
        </p:spPr>
        <p:txBody>
          <a:bodyPr wrap="square" rtlCol="0">
            <a:spAutoFit/>
          </a:bodyPr>
          <a:lstStyle/>
          <a:p>
            <a:pPr algn="l"/>
            <a:r>
              <a:rPr lang="zh-CN" altLang="en-US" sz="1108" b="0" dirty="0">
                <a:solidFill>
                  <a:srgbClr val="292929"/>
                </a:solidFill>
                <a:latin typeface="+mn-ea"/>
                <a:ea typeface="+mn-ea"/>
              </a:rPr>
              <a:t>如果是</a:t>
            </a:r>
            <a:r>
              <a:rPr lang="en-US" altLang="zh-CN" sz="1108" b="0" dirty="0">
                <a:solidFill>
                  <a:srgbClr val="292929"/>
                </a:solidFill>
                <a:latin typeface="+mn-ea"/>
                <a:ea typeface="+mn-ea"/>
              </a:rPr>
              <a:t>TCP</a:t>
            </a:r>
            <a:r>
              <a:rPr lang="zh-CN" altLang="en-US" sz="1108" b="0" dirty="0">
                <a:solidFill>
                  <a:srgbClr val="292929"/>
                </a:solidFill>
                <a:latin typeface="+mn-ea"/>
                <a:ea typeface="+mn-ea"/>
              </a:rPr>
              <a:t>套接字，</a:t>
            </a:r>
            <a:r>
              <a:rPr lang="en-US" altLang="zh-CN" sz="1108" b="0" dirty="0">
                <a:solidFill>
                  <a:srgbClr val="292929"/>
                </a:solidFill>
                <a:latin typeface="+mn-ea"/>
                <a:ea typeface="+mn-ea"/>
              </a:rPr>
              <a:t>sock-&gt;ops</a:t>
            </a:r>
            <a:r>
              <a:rPr lang="zh-CN" altLang="en-US" sz="1108" b="0" dirty="0">
                <a:solidFill>
                  <a:srgbClr val="292929"/>
                </a:solidFill>
                <a:latin typeface="+mn-ea"/>
                <a:ea typeface="+mn-ea"/>
              </a:rPr>
              <a:t>指向的是</a:t>
            </a:r>
            <a:r>
              <a:rPr lang="en-US" altLang="zh-CN" sz="1108" b="0" dirty="0" err="1">
                <a:solidFill>
                  <a:srgbClr val="292929"/>
                </a:solidFill>
                <a:latin typeface="+mn-ea"/>
                <a:ea typeface="+mn-ea"/>
              </a:rPr>
              <a:t>inet_stream_ops</a:t>
            </a:r>
            <a:r>
              <a:rPr lang="zh-CN" altLang="en-US" sz="1108" b="0" dirty="0">
                <a:solidFill>
                  <a:srgbClr val="292929"/>
                </a:solidFill>
                <a:latin typeface="+mn-ea"/>
                <a:ea typeface="+mn-ea"/>
              </a:rPr>
              <a:t>，</a:t>
            </a:r>
            <a:r>
              <a:rPr lang="en-US" altLang="zh-CN" sz="1108" b="0" dirty="0">
                <a:solidFill>
                  <a:srgbClr val="292929"/>
                </a:solidFill>
                <a:latin typeface="+mn-ea"/>
                <a:ea typeface="+mn-ea"/>
              </a:rPr>
              <a:t>sock-&gt;ops</a:t>
            </a:r>
            <a:r>
              <a:rPr lang="zh-CN" altLang="en-US" sz="1108" b="0" dirty="0">
                <a:solidFill>
                  <a:srgbClr val="292929"/>
                </a:solidFill>
                <a:latin typeface="+mn-ea"/>
                <a:ea typeface="+mn-ea"/>
              </a:rPr>
              <a:t>是在</a:t>
            </a:r>
            <a:r>
              <a:rPr lang="en-US" altLang="zh-CN" sz="1108" b="0" dirty="0" err="1">
                <a:solidFill>
                  <a:srgbClr val="292929"/>
                </a:solidFill>
                <a:latin typeface="+mn-ea"/>
                <a:ea typeface="+mn-ea"/>
              </a:rPr>
              <a:t>inet_create</a:t>
            </a:r>
            <a:r>
              <a:rPr lang="en-US" altLang="zh-CN" sz="1108" b="0" dirty="0">
                <a:solidFill>
                  <a:srgbClr val="292929"/>
                </a:solidFill>
                <a:latin typeface="+mn-ea"/>
                <a:ea typeface="+mn-ea"/>
              </a:rPr>
              <a:t>()</a:t>
            </a:r>
            <a:r>
              <a:rPr lang="zh-CN" altLang="en-US" sz="1108" b="0" dirty="0">
                <a:solidFill>
                  <a:srgbClr val="292929"/>
                </a:solidFill>
                <a:latin typeface="+mn-ea"/>
                <a:ea typeface="+mn-ea"/>
              </a:rPr>
              <a:t>函数中初始化，所以</a:t>
            </a:r>
            <a:r>
              <a:rPr lang="en-US" altLang="zh-CN" sz="1108" b="0" dirty="0">
                <a:solidFill>
                  <a:srgbClr val="292929"/>
                </a:solidFill>
                <a:latin typeface="+mn-ea"/>
                <a:ea typeface="+mn-ea"/>
              </a:rPr>
              <a:t>listen</a:t>
            </a:r>
            <a:r>
              <a:rPr lang="zh-CN" altLang="en-US" sz="1108" b="0" dirty="0">
                <a:solidFill>
                  <a:srgbClr val="292929"/>
                </a:solidFill>
                <a:latin typeface="+mn-ea"/>
                <a:ea typeface="+mn-ea"/>
              </a:rPr>
              <a:t>接口调用的是</a:t>
            </a:r>
            <a:r>
              <a:rPr lang="en-US" altLang="zh-CN" sz="1108" b="0" dirty="0" err="1">
                <a:solidFill>
                  <a:srgbClr val="292929"/>
                </a:solidFill>
                <a:latin typeface="+mn-ea"/>
                <a:ea typeface="+mn-ea"/>
              </a:rPr>
              <a:t>inet_listen</a:t>
            </a:r>
            <a:r>
              <a:rPr lang="en-US" altLang="zh-CN" sz="1108" b="0" dirty="0">
                <a:solidFill>
                  <a:srgbClr val="292929"/>
                </a:solidFill>
                <a:latin typeface="+mn-ea"/>
                <a:ea typeface="+mn-ea"/>
              </a:rPr>
              <a:t>()</a:t>
            </a:r>
            <a:r>
              <a:rPr lang="zh-CN" altLang="en-US" sz="1108" b="0" dirty="0">
                <a:solidFill>
                  <a:srgbClr val="292929"/>
                </a:solidFill>
                <a:latin typeface="+mn-ea"/>
                <a:ea typeface="+mn-ea"/>
              </a:rPr>
              <a:t>函数。</a:t>
            </a:r>
          </a:p>
        </p:txBody>
      </p:sp>
      <p:sp>
        <p:nvSpPr>
          <p:cNvPr id="12" name="椭圆 11">
            <a:extLst>
              <a:ext uri="{FF2B5EF4-FFF2-40B4-BE49-F238E27FC236}">
                <a16:creationId xmlns:a16="http://schemas.microsoft.com/office/drawing/2014/main" id="{3A77679C-D5FC-4A22-8E59-962FF4BCCC73}"/>
              </a:ext>
            </a:extLst>
          </p:cNvPr>
          <p:cNvSpPr/>
          <p:nvPr/>
        </p:nvSpPr>
        <p:spPr bwMode="auto">
          <a:xfrm>
            <a:off x="1713837" y="4849752"/>
            <a:ext cx="1329378" cy="599167"/>
          </a:xfrm>
          <a:prstGeom prst="ellipse">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33961667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en-US" altLang="zh-CN" dirty="0"/>
              <a:t>accept</a:t>
            </a:r>
            <a:r>
              <a:rPr lang="zh-CN" altLang="en-US" dirty="0"/>
              <a:t>系统调用</a:t>
            </a:r>
            <a:endParaRPr kumimoji="1" lang="en-US" altLang="zh-CN" dirty="0"/>
          </a:p>
          <a:p>
            <a:pPr lvl="1"/>
            <a:r>
              <a:rPr lang="zh-CN" altLang="en-US" dirty="0"/>
              <a:t>用于等待连接请求，返回一个新的文件描述符，指向一个连接到客户的新套接字文件</a:t>
            </a:r>
            <a:endParaRPr lang="en-US" altLang="zh-CN" dirty="0"/>
          </a:p>
          <a:p>
            <a:pPr lvl="2"/>
            <a:r>
              <a:rPr lang="zh-CN" altLang="en-US" sz="1477" dirty="0"/>
              <a:t>首先调用</a:t>
            </a:r>
            <a:r>
              <a:rPr lang="en-US" altLang="zh-CN" sz="1477" dirty="0" err="1"/>
              <a:t>sockfd_lookup_light</a:t>
            </a:r>
            <a:r>
              <a:rPr lang="en-US" altLang="zh-CN" sz="1477" dirty="0"/>
              <a:t>()</a:t>
            </a:r>
            <a:r>
              <a:rPr lang="zh-CN" altLang="en-US" sz="1477" dirty="0"/>
              <a:t>查找</a:t>
            </a:r>
            <a:r>
              <a:rPr lang="en-US" altLang="zh-CN" sz="1477" dirty="0" err="1"/>
              <a:t>fd</a:t>
            </a:r>
            <a:r>
              <a:rPr lang="zh-CN" altLang="en-US" sz="1477" dirty="0"/>
              <a:t>对应的</a:t>
            </a:r>
            <a:r>
              <a:rPr lang="en-US" altLang="zh-CN" sz="1477" dirty="0"/>
              <a:t>socket</a:t>
            </a:r>
            <a:r>
              <a:rPr lang="zh-CN" altLang="en-US" sz="1477" dirty="0"/>
              <a:t>结构体</a:t>
            </a:r>
          </a:p>
          <a:p>
            <a:pPr lvl="2"/>
            <a:r>
              <a:rPr lang="zh-CN" altLang="en-US" sz="1477" dirty="0"/>
              <a:t>调用</a:t>
            </a:r>
            <a:r>
              <a:rPr lang="en-US" altLang="zh-CN" sz="1477" dirty="0" err="1"/>
              <a:t>sock_alloc</a:t>
            </a:r>
            <a:r>
              <a:rPr lang="en-US" altLang="zh-CN" sz="1477" dirty="0"/>
              <a:t>()</a:t>
            </a:r>
            <a:r>
              <a:rPr lang="zh-CN" altLang="en-US" sz="1477" dirty="0"/>
              <a:t>为新的</a:t>
            </a:r>
            <a:r>
              <a:rPr lang="en-US" altLang="zh-CN" sz="1477" dirty="0"/>
              <a:t>socket</a:t>
            </a:r>
            <a:r>
              <a:rPr lang="zh-CN" altLang="en-US" sz="1477" dirty="0"/>
              <a:t>分配内存</a:t>
            </a:r>
          </a:p>
          <a:p>
            <a:pPr lvl="2"/>
            <a:r>
              <a:rPr lang="zh-CN" altLang="en-US" sz="1477" dirty="0"/>
              <a:t>初始化新创建的</a:t>
            </a:r>
            <a:r>
              <a:rPr lang="en-US" altLang="zh-CN" sz="1477" dirty="0"/>
              <a:t>socket</a:t>
            </a:r>
            <a:r>
              <a:rPr lang="zh-CN" altLang="en-US" sz="1477" dirty="0"/>
              <a:t>，包括其</a:t>
            </a:r>
            <a:r>
              <a:rPr lang="en-US" altLang="zh-CN" sz="1477" dirty="0"/>
              <a:t>type</a:t>
            </a:r>
            <a:r>
              <a:rPr lang="zh-CN" altLang="en-US" sz="1477" dirty="0"/>
              <a:t>和</a:t>
            </a:r>
            <a:r>
              <a:rPr lang="en-US" altLang="zh-CN" sz="1477" dirty="0"/>
              <a:t>ops</a:t>
            </a:r>
            <a:r>
              <a:rPr lang="zh-CN" altLang="en-US" sz="1477" dirty="0"/>
              <a:t>字段，然后为其分配对应的文件描述符</a:t>
            </a:r>
          </a:p>
          <a:p>
            <a:pPr lvl="2"/>
            <a:r>
              <a:rPr lang="zh-CN" altLang="en-US" sz="1477" dirty="0"/>
              <a:t>最后调用传输层提供的</a:t>
            </a:r>
            <a:r>
              <a:rPr lang="en-US" altLang="zh-CN" sz="1477" dirty="0"/>
              <a:t>accept</a:t>
            </a:r>
            <a:r>
              <a:rPr lang="zh-CN" altLang="en-US" sz="1477" dirty="0"/>
              <a:t>接口，即</a:t>
            </a:r>
            <a:r>
              <a:rPr lang="en-US" altLang="zh-CN" sz="1477" dirty="0"/>
              <a:t>TCP</a:t>
            </a:r>
            <a:r>
              <a:rPr lang="zh-CN" altLang="en-US" sz="1477" dirty="0"/>
              <a:t>的</a:t>
            </a:r>
            <a:r>
              <a:rPr lang="en-US" altLang="zh-CN" sz="1477" dirty="0" err="1"/>
              <a:t>inet_csk_accept</a:t>
            </a:r>
            <a:r>
              <a:rPr lang="en-US" altLang="zh-CN" sz="1477" dirty="0"/>
              <a:t>()</a:t>
            </a:r>
          </a:p>
          <a:p>
            <a:pPr lvl="2"/>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5" name="图片 4">
            <a:extLst>
              <a:ext uri="{FF2B5EF4-FFF2-40B4-BE49-F238E27FC236}">
                <a16:creationId xmlns:a16="http://schemas.microsoft.com/office/drawing/2014/main" id="{6C091D03-8813-4673-BC20-C9D4DA803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827814"/>
            <a:ext cx="9144000" cy="1173079"/>
          </a:xfrm>
          <a:prstGeom prst="rect">
            <a:avLst/>
          </a:prstGeom>
        </p:spPr>
      </p:pic>
    </p:spTree>
    <p:extLst>
      <p:ext uri="{BB962C8B-B14F-4D97-AF65-F5344CB8AC3E}">
        <p14:creationId xmlns:p14="http://schemas.microsoft.com/office/powerpoint/2010/main" val="314163265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zh-CN" altLang="en-US" dirty="0">
                <a:latin typeface="+mn-ea"/>
                <a:ea typeface="+mn-ea"/>
              </a:rPr>
              <a:t>套接口</a:t>
            </a:r>
            <a:r>
              <a:rPr lang="en-US" altLang="zh-CN" dirty="0">
                <a:latin typeface="+mn-ea"/>
                <a:ea typeface="+mn-ea"/>
              </a:rPr>
              <a:t>I/O</a:t>
            </a:r>
          </a:p>
          <a:p>
            <a:pPr lvl="1"/>
            <a:r>
              <a:rPr kumimoji="1" lang="zh-CN" altLang="en-US" dirty="0"/>
              <a:t>不管是数据的传输还是接收，用户层的数据最终都是以</a:t>
            </a:r>
            <a:r>
              <a:rPr kumimoji="1" lang="en-US" altLang="zh-CN" dirty="0" err="1"/>
              <a:t>msghdr</a:t>
            </a:r>
            <a:r>
              <a:rPr kumimoji="1" lang="zh-CN" altLang="en-US" dirty="0"/>
              <a:t>消息头来描述的。</a:t>
            </a:r>
            <a:endParaRPr kumimoji="1" lang="en-US" altLang="zh-CN" dirty="0"/>
          </a:p>
          <a:p>
            <a:pPr lvl="2"/>
            <a:r>
              <a:rPr lang="en-US" altLang="zh-CN" sz="1477" dirty="0" err="1"/>
              <a:t>msg_name</a:t>
            </a:r>
            <a:r>
              <a:rPr lang="zh-CN" altLang="en-US" sz="1477" dirty="0"/>
              <a:t>：指向</a:t>
            </a:r>
            <a:r>
              <a:rPr lang="en-US" altLang="zh-CN" sz="1477" dirty="0" err="1"/>
              <a:t>sock_addr</a:t>
            </a:r>
            <a:r>
              <a:rPr lang="zh-CN" altLang="en-US" sz="1477" dirty="0"/>
              <a:t>结构的目的地址指针</a:t>
            </a:r>
            <a:endParaRPr lang="en-US" altLang="zh-CN" sz="1477" dirty="0"/>
          </a:p>
          <a:p>
            <a:pPr lvl="2"/>
            <a:r>
              <a:rPr lang="en-US" altLang="zh-CN" sz="1477" dirty="0" err="1"/>
              <a:t>msg_namelen</a:t>
            </a:r>
            <a:r>
              <a:rPr lang="zh-CN" altLang="en-US" sz="1477" dirty="0"/>
              <a:t>：目的地址或源地址的缓存区大小</a:t>
            </a:r>
            <a:endParaRPr lang="en-US" altLang="zh-CN" sz="1477" dirty="0"/>
          </a:p>
          <a:p>
            <a:pPr lvl="2"/>
            <a:r>
              <a:rPr lang="en-US" altLang="zh-CN" sz="1477" dirty="0" err="1"/>
              <a:t>msg_iov</a:t>
            </a:r>
            <a:r>
              <a:rPr lang="zh-CN" altLang="en-US" sz="1477" dirty="0"/>
              <a:t>和</a:t>
            </a:r>
            <a:r>
              <a:rPr lang="en-US" altLang="zh-CN" sz="1477" dirty="0" err="1"/>
              <a:t>msg_iovlen</a:t>
            </a:r>
            <a:r>
              <a:rPr lang="zh-CN" altLang="en-US" sz="1477" dirty="0"/>
              <a:t>：提供待发送数据或接收数据的缓冲区。它由一个分散</a:t>
            </a:r>
            <a:r>
              <a:rPr lang="en-US" altLang="zh-CN" sz="1477" dirty="0"/>
              <a:t>/</a:t>
            </a:r>
            <a:r>
              <a:rPr lang="zh-CN" altLang="en-US" sz="1477" dirty="0"/>
              <a:t>聚合数组构成，</a:t>
            </a:r>
            <a:r>
              <a:rPr lang="en-US" altLang="zh-CN" sz="1477" dirty="0" err="1"/>
              <a:t>msg_iov</a:t>
            </a:r>
            <a:r>
              <a:rPr lang="zh-CN" altLang="en-US" sz="1477" dirty="0"/>
              <a:t>是指向这个</a:t>
            </a:r>
            <a:r>
              <a:rPr lang="en-US" altLang="zh-CN" sz="1477" dirty="0" err="1"/>
              <a:t>iovec</a:t>
            </a:r>
            <a:r>
              <a:rPr lang="zh-CN" altLang="en-US" sz="1477" dirty="0"/>
              <a:t>结构数组的指针，</a:t>
            </a:r>
            <a:r>
              <a:rPr lang="en-US" altLang="zh-CN" sz="1477" dirty="0" err="1"/>
              <a:t>msg_iovlen</a:t>
            </a:r>
            <a:r>
              <a:rPr lang="zh-CN" altLang="en-US" sz="1477" dirty="0"/>
              <a:t>是该数组的大小</a:t>
            </a:r>
            <a:endParaRPr lang="en-US" altLang="zh-CN" sz="1477" dirty="0"/>
          </a:p>
          <a:p>
            <a:pPr lvl="2"/>
            <a:r>
              <a:rPr lang="en-US" altLang="zh-CN" sz="1477" dirty="0" err="1"/>
              <a:t>msg_control</a:t>
            </a:r>
            <a:r>
              <a:rPr lang="zh-CN" altLang="en-US" sz="1477" dirty="0"/>
              <a:t>：指向一个附加的数据结构，通常情况下为</a:t>
            </a:r>
            <a:r>
              <a:rPr lang="en-US" altLang="zh-CN" sz="1477" dirty="0" err="1"/>
              <a:t>cmsghdr</a:t>
            </a:r>
            <a:r>
              <a:rPr lang="zh-CN" altLang="en-US" sz="1477" dirty="0"/>
              <a:t>结构类型的数组</a:t>
            </a:r>
            <a:endParaRPr lang="en-US" altLang="zh-CN" sz="1477" dirty="0"/>
          </a:p>
          <a:p>
            <a:pPr lvl="2"/>
            <a:r>
              <a:rPr lang="en-US" altLang="zh-CN" sz="1477" dirty="0" err="1"/>
              <a:t>msg_controllen</a:t>
            </a:r>
            <a:r>
              <a:rPr lang="zh-CN" altLang="en-US" sz="1477" dirty="0"/>
              <a:t>：是整个控制信息考虑对齐后的长度</a:t>
            </a:r>
            <a:endParaRPr lang="en-US" altLang="zh-CN" sz="1477" dirty="0"/>
          </a:p>
          <a:p>
            <a:pPr lvl="2"/>
            <a:r>
              <a:rPr lang="en-US" altLang="zh-CN" sz="1477" dirty="0" err="1"/>
              <a:t>msg_flag</a:t>
            </a:r>
            <a:r>
              <a:rPr lang="zh-CN" altLang="en-US" sz="1477" dirty="0"/>
              <a:t>：接收标志</a:t>
            </a:r>
            <a:endParaRPr lang="en-US" altLang="zh-CN" sz="1477"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sp>
        <p:nvSpPr>
          <p:cNvPr id="6" name="矩形 5">
            <a:extLst>
              <a:ext uri="{FF2B5EF4-FFF2-40B4-BE49-F238E27FC236}">
                <a16:creationId xmlns:a16="http://schemas.microsoft.com/office/drawing/2014/main" id="{C51E26B9-1456-4D0E-8F94-52B1B9CA1441}"/>
              </a:ext>
            </a:extLst>
          </p:cNvPr>
          <p:cNvSpPr/>
          <p:nvPr/>
        </p:nvSpPr>
        <p:spPr>
          <a:xfrm>
            <a:off x="6751119" y="4160158"/>
            <a:ext cx="2392881" cy="1626792"/>
          </a:xfrm>
          <a:prstGeom prst="rect">
            <a:avLst/>
          </a:prstGeom>
        </p:spPr>
        <p:txBody>
          <a:bodyPr wrap="square">
            <a:spAutoFit/>
          </a:bodyPr>
          <a:lstStyle/>
          <a:p>
            <a:pPr algn="l"/>
            <a:r>
              <a:rPr lang="en-US" altLang="zh-CN" sz="1108" dirty="0">
                <a:solidFill>
                  <a:srgbClr val="292929"/>
                </a:solidFill>
              </a:rPr>
              <a:t>struct </a:t>
            </a:r>
            <a:r>
              <a:rPr lang="en-US" altLang="zh-CN" sz="1108" dirty="0" err="1">
                <a:solidFill>
                  <a:srgbClr val="292929"/>
                </a:solidFill>
              </a:rPr>
              <a:t>msghdr</a:t>
            </a:r>
            <a:r>
              <a:rPr lang="en-US" altLang="zh-CN" sz="1108" dirty="0">
                <a:solidFill>
                  <a:srgbClr val="292929"/>
                </a:solidFill>
              </a:rPr>
              <a:t> {</a:t>
            </a:r>
          </a:p>
          <a:p>
            <a:pPr algn="l"/>
            <a:r>
              <a:rPr lang="en-US" altLang="zh-CN" sz="1108" dirty="0">
                <a:solidFill>
                  <a:srgbClr val="292929"/>
                </a:solidFill>
              </a:rPr>
              <a:t>    void *</a:t>
            </a:r>
            <a:r>
              <a:rPr lang="en-US" altLang="zh-CN" sz="1108" dirty="0" err="1">
                <a:solidFill>
                  <a:srgbClr val="292929"/>
                </a:solidFill>
              </a:rPr>
              <a:t>msg_name</a:t>
            </a:r>
            <a:r>
              <a:rPr lang="en-US" altLang="zh-CN" sz="1108" dirty="0">
                <a:solidFill>
                  <a:srgbClr val="292929"/>
                </a:solidFill>
              </a:rPr>
              <a:t>; </a:t>
            </a:r>
          </a:p>
          <a:p>
            <a:pPr algn="l"/>
            <a:r>
              <a:rPr lang="en-US" altLang="zh-CN" sz="1108" dirty="0">
                <a:solidFill>
                  <a:srgbClr val="292929"/>
                </a:solidFill>
              </a:rPr>
              <a:t>    </a:t>
            </a:r>
            <a:r>
              <a:rPr lang="en-US" altLang="zh-CN" sz="1108" dirty="0" err="1">
                <a:solidFill>
                  <a:srgbClr val="292929"/>
                </a:solidFill>
              </a:rPr>
              <a:t>socklen_t</a:t>
            </a:r>
            <a:r>
              <a:rPr lang="en-US" altLang="zh-CN" sz="1108" dirty="0">
                <a:solidFill>
                  <a:srgbClr val="292929"/>
                </a:solidFill>
              </a:rPr>
              <a:t> </a:t>
            </a:r>
            <a:r>
              <a:rPr lang="en-US" altLang="zh-CN" sz="1108" dirty="0" err="1">
                <a:solidFill>
                  <a:srgbClr val="292929"/>
                </a:solidFill>
              </a:rPr>
              <a:t>msg_namelen</a:t>
            </a:r>
            <a:r>
              <a:rPr lang="en-US" altLang="zh-CN" sz="1108" dirty="0">
                <a:solidFill>
                  <a:srgbClr val="292929"/>
                </a:solidFill>
              </a:rPr>
              <a:t>;</a:t>
            </a:r>
          </a:p>
          <a:p>
            <a:pPr algn="l"/>
            <a:r>
              <a:rPr lang="en-US" altLang="zh-CN" sz="1108" dirty="0">
                <a:solidFill>
                  <a:srgbClr val="292929"/>
                </a:solidFill>
              </a:rPr>
              <a:t>    struct </a:t>
            </a:r>
            <a:r>
              <a:rPr lang="en-US" altLang="zh-CN" sz="1108" dirty="0" err="1">
                <a:solidFill>
                  <a:srgbClr val="292929"/>
                </a:solidFill>
              </a:rPr>
              <a:t>iovec</a:t>
            </a:r>
            <a:r>
              <a:rPr lang="en-US" altLang="zh-CN" sz="1108" dirty="0">
                <a:solidFill>
                  <a:srgbClr val="292929"/>
                </a:solidFill>
              </a:rPr>
              <a:t> *</a:t>
            </a:r>
            <a:r>
              <a:rPr lang="en-US" altLang="zh-CN" sz="1108" dirty="0" err="1">
                <a:solidFill>
                  <a:srgbClr val="292929"/>
                </a:solidFill>
              </a:rPr>
              <a:t>msg_iov</a:t>
            </a:r>
            <a:r>
              <a:rPr lang="en-US" altLang="zh-CN" sz="1108" dirty="0">
                <a:solidFill>
                  <a:srgbClr val="292929"/>
                </a:solidFill>
              </a:rPr>
              <a:t>; </a:t>
            </a:r>
          </a:p>
          <a:p>
            <a:pPr algn="l"/>
            <a:r>
              <a:rPr lang="en-US" altLang="zh-CN" sz="1108" dirty="0">
                <a:solidFill>
                  <a:srgbClr val="292929"/>
                </a:solidFill>
              </a:rPr>
              <a:t>    </a:t>
            </a:r>
            <a:r>
              <a:rPr lang="en-US" altLang="zh-CN" sz="1108" dirty="0" err="1">
                <a:solidFill>
                  <a:srgbClr val="292929"/>
                </a:solidFill>
              </a:rPr>
              <a:t>size_t</a:t>
            </a:r>
            <a:r>
              <a:rPr lang="en-US" altLang="zh-CN" sz="1108" dirty="0">
                <a:solidFill>
                  <a:srgbClr val="292929"/>
                </a:solidFill>
              </a:rPr>
              <a:t> </a:t>
            </a:r>
            <a:r>
              <a:rPr lang="en-US" altLang="zh-CN" sz="1108" dirty="0" err="1">
                <a:solidFill>
                  <a:srgbClr val="292929"/>
                </a:solidFill>
              </a:rPr>
              <a:t>msg_iovlen</a:t>
            </a:r>
            <a:r>
              <a:rPr lang="en-US" altLang="zh-CN" sz="1108" dirty="0">
                <a:solidFill>
                  <a:srgbClr val="292929"/>
                </a:solidFill>
              </a:rPr>
              <a:t>; </a:t>
            </a:r>
          </a:p>
          <a:p>
            <a:pPr algn="l"/>
            <a:r>
              <a:rPr lang="en-US" altLang="zh-CN" sz="1108" dirty="0">
                <a:solidFill>
                  <a:srgbClr val="292929"/>
                </a:solidFill>
              </a:rPr>
              <a:t>    void *</a:t>
            </a:r>
            <a:r>
              <a:rPr lang="en-US" altLang="zh-CN" sz="1108" dirty="0" err="1">
                <a:solidFill>
                  <a:srgbClr val="292929"/>
                </a:solidFill>
              </a:rPr>
              <a:t>msg_control</a:t>
            </a:r>
            <a:r>
              <a:rPr lang="en-US" altLang="zh-CN" sz="1108" dirty="0">
                <a:solidFill>
                  <a:srgbClr val="292929"/>
                </a:solidFill>
              </a:rPr>
              <a:t>;</a:t>
            </a:r>
          </a:p>
          <a:p>
            <a:pPr algn="l"/>
            <a:r>
              <a:rPr lang="en-US" altLang="zh-CN" sz="1108" dirty="0">
                <a:solidFill>
                  <a:srgbClr val="292929"/>
                </a:solidFill>
              </a:rPr>
              <a:t>    </a:t>
            </a:r>
            <a:r>
              <a:rPr lang="en-US" altLang="zh-CN" sz="1108" dirty="0" err="1">
                <a:solidFill>
                  <a:srgbClr val="292929"/>
                </a:solidFill>
              </a:rPr>
              <a:t>socklen_t</a:t>
            </a:r>
            <a:r>
              <a:rPr lang="en-US" altLang="zh-CN" sz="1108" dirty="0">
                <a:solidFill>
                  <a:srgbClr val="292929"/>
                </a:solidFill>
              </a:rPr>
              <a:t> </a:t>
            </a:r>
            <a:r>
              <a:rPr lang="en-US" altLang="zh-CN" sz="1108" dirty="0" err="1">
                <a:solidFill>
                  <a:srgbClr val="292929"/>
                </a:solidFill>
              </a:rPr>
              <a:t>msg_controllen</a:t>
            </a:r>
            <a:r>
              <a:rPr lang="en-US" altLang="zh-CN" sz="1108" dirty="0">
                <a:solidFill>
                  <a:srgbClr val="292929"/>
                </a:solidFill>
              </a:rPr>
              <a:t>;</a:t>
            </a:r>
          </a:p>
          <a:p>
            <a:pPr algn="l"/>
            <a:r>
              <a:rPr lang="en-US" altLang="zh-CN" sz="1108" dirty="0">
                <a:solidFill>
                  <a:srgbClr val="292929"/>
                </a:solidFill>
              </a:rPr>
              <a:t>    int </a:t>
            </a:r>
            <a:r>
              <a:rPr lang="en-US" altLang="zh-CN" sz="1108" dirty="0" err="1">
                <a:solidFill>
                  <a:srgbClr val="292929"/>
                </a:solidFill>
              </a:rPr>
              <a:t>msg_flags</a:t>
            </a:r>
            <a:r>
              <a:rPr lang="en-US" altLang="zh-CN" sz="1108" dirty="0">
                <a:solidFill>
                  <a:srgbClr val="292929"/>
                </a:solidFill>
              </a:rPr>
              <a:t>;</a:t>
            </a:r>
          </a:p>
          <a:p>
            <a:pPr algn="l"/>
            <a:r>
              <a:rPr lang="en-US" altLang="zh-CN" sz="1108" dirty="0">
                <a:solidFill>
                  <a:srgbClr val="292929"/>
                </a:solidFill>
              </a:rPr>
              <a:t>};</a:t>
            </a:r>
            <a:endParaRPr lang="zh-CN" altLang="en-US" sz="1108" dirty="0">
              <a:solidFill>
                <a:srgbClr val="292929"/>
              </a:solidFill>
            </a:endParaRPr>
          </a:p>
        </p:txBody>
      </p:sp>
      <p:pic>
        <p:nvPicPr>
          <p:cNvPr id="7" name="图片 6">
            <a:extLst>
              <a:ext uri="{FF2B5EF4-FFF2-40B4-BE49-F238E27FC236}">
                <a16:creationId xmlns:a16="http://schemas.microsoft.com/office/drawing/2014/main" id="{7DA57BDF-8583-4498-89D9-25388B31244A}"/>
              </a:ext>
            </a:extLst>
          </p:cNvPr>
          <p:cNvPicPr>
            <a:picLocks noChangeAspect="1"/>
          </p:cNvPicPr>
          <p:nvPr/>
        </p:nvPicPr>
        <p:blipFill>
          <a:blip r:embed="rId3"/>
          <a:stretch>
            <a:fillRect/>
          </a:stretch>
        </p:blipFill>
        <p:spPr>
          <a:xfrm>
            <a:off x="916209" y="4480270"/>
            <a:ext cx="4837876" cy="2026336"/>
          </a:xfrm>
          <a:prstGeom prst="rect">
            <a:avLst/>
          </a:prstGeom>
        </p:spPr>
      </p:pic>
    </p:spTree>
    <p:extLst>
      <p:ext uri="{BB962C8B-B14F-4D97-AF65-F5344CB8AC3E}">
        <p14:creationId xmlns:p14="http://schemas.microsoft.com/office/powerpoint/2010/main" val="42053806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507610" cy="4985169"/>
          </a:xfrm>
        </p:spPr>
        <p:txBody>
          <a:bodyPr/>
          <a:lstStyle/>
          <a:p>
            <a:r>
              <a:rPr lang="en-US" altLang="zh-CN" dirty="0" err="1"/>
              <a:t>sock_sendmsg</a:t>
            </a:r>
            <a:r>
              <a:rPr lang="en-US" altLang="zh-CN" dirty="0"/>
              <a:t>()</a:t>
            </a:r>
            <a:r>
              <a:rPr lang="zh-CN" altLang="en-US" dirty="0"/>
              <a:t>函数</a:t>
            </a:r>
            <a:endParaRPr kumimoji="1" lang="en-US" altLang="zh-CN" dirty="0"/>
          </a:p>
          <a:p>
            <a:pPr lvl="1"/>
            <a:r>
              <a:rPr lang="en-US" altLang="zh-CN" dirty="0">
                <a:ea typeface="+mn-ea"/>
              </a:rPr>
              <a:t>send</a:t>
            </a:r>
            <a:r>
              <a:rPr lang="zh-CN" altLang="en-US" b="0" dirty="0">
                <a:latin typeface="+mn-ea"/>
                <a:ea typeface="+mn-ea"/>
              </a:rPr>
              <a:t>、</a:t>
            </a:r>
            <a:r>
              <a:rPr lang="en-US" altLang="zh-CN" dirty="0" err="1">
                <a:ea typeface="+mn-ea"/>
              </a:rPr>
              <a:t>sendto</a:t>
            </a:r>
            <a:r>
              <a:rPr lang="zh-CN" altLang="en-US" dirty="0">
                <a:latin typeface="+mn-ea"/>
                <a:ea typeface="+mn-ea"/>
              </a:rPr>
              <a:t>、</a:t>
            </a:r>
            <a:r>
              <a:rPr lang="en-US" altLang="zh-CN" dirty="0" err="1">
                <a:ea typeface="+mn-ea"/>
              </a:rPr>
              <a:t>sendmsg</a:t>
            </a:r>
            <a:r>
              <a:rPr lang="zh-CN" altLang="en-US" dirty="0">
                <a:latin typeface="+mn-ea"/>
                <a:ea typeface="+mn-ea"/>
              </a:rPr>
              <a:t>系统调用最终都调用</a:t>
            </a:r>
            <a:r>
              <a:rPr lang="en-US" altLang="zh-CN" dirty="0" err="1">
                <a:ea typeface="+mn-ea"/>
              </a:rPr>
              <a:t>sock_sendmsg</a:t>
            </a:r>
            <a:r>
              <a:rPr lang="en-US" altLang="zh-CN" dirty="0">
                <a:ea typeface="+mn-ea"/>
              </a:rPr>
              <a:t>()</a:t>
            </a:r>
            <a:r>
              <a:rPr lang="zh-CN" altLang="en-US" dirty="0">
                <a:latin typeface="+mn-ea"/>
                <a:ea typeface="+mn-ea"/>
              </a:rPr>
              <a:t>来输出数据，这些系统调用本身只是准备和校验消息头，然后调用</a:t>
            </a:r>
            <a:r>
              <a:rPr lang="en-US" altLang="zh-CN" dirty="0" err="1">
                <a:ea typeface="+mn-ea"/>
              </a:rPr>
              <a:t>sock_sendmsg</a:t>
            </a:r>
            <a:r>
              <a:rPr lang="en-US" altLang="zh-CN" dirty="0">
                <a:ea typeface="+mn-ea"/>
              </a:rPr>
              <a:t>()</a:t>
            </a:r>
            <a:r>
              <a:rPr lang="zh-CN" altLang="en-US" dirty="0">
                <a:latin typeface="+mn-ea"/>
                <a:ea typeface="+mn-ea"/>
              </a:rPr>
              <a:t>，而</a:t>
            </a:r>
            <a:r>
              <a:rPr lang="en-US" altLang="zh-CN" dirty="0" err="1">
                <a:ea typeface="+mn-ea"/>
              </a:rPr>
              <a:t>sock_sendmsg</a:t>
            </a:r>
            <a:r>
              <a:rPr lang="en-US" altLang="zh-CN" dirty="0">
                <a:ea typeface="+mn-ea"/>
              </a:rPr>
              <a:t>()</a:t>
            </a:r>
            <a:r>
              <a:rPr lang="zh-CN" altLang="en-US" dirty="0">
                <a:latin typeface="+mn-ea"/>
                <a:ea typeface="+mn-ea"/>
              </a:rPr>
              <a:t>最终则调用</a:t>
            </a:r>
            <a:r>
              <a:rPr lang="en-US" altLang="zh-CN" dirty="0" err="1">
                <a:ea typeface="+mn-ea"/>
              </a:rPr>
              <a:t>proto_ops</a:t>
            </a:r>
            <a:r>
              <a:rPr lang="zh-CN" altLang="en-US" dirty="0">
                <a:latin typeface="+mn-ea"/>
                <a:ea typeface="+mn-ea"/>
              </a:rPr>
              <a:t>中的相应接口</a:t>
            </a:r>
          </a:p>
          <a:p>
            <a:pPr lvl="1"/>
            <a:endParaRPr lang="en-US" altLang="zh-CN" dirty="0">
              <a:latin typeface="+mn-ea"/>
              <a:ea typeface="+mn-ea"/>
            </a:endParaRPr>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4" name="图片 3">
            <a:extLst>
              <a:ext uri="{FF2B5EF4-FFF2-40B4-BE49-F238E27FC236}">
                <a16:creationId xmlns:a16="http://schemas.microsoft.com/office/drawing/2014/main" id="{33035C39-8CE6-4080-AB60-41CC615DED69}"/>
              </a:ext>
            </a:extLst>
          </p:cNvPr>
          <p:cNvPicPr>
            <a:picLocks noChangeAspect="1"/>
          </p:cNvPicPr>
          <p:nvPr/>
        </p:nvPicPr>
        <p:blipFill>
          <a:blip r:embed="rId3"/>
          <a:stretch>
            <a:fillRect/>
          </a:stretch>
        </p:blipFill>
        <p:spPr>
          <a:xfrm>
            <a:off x="3316477" y="3429000"/>
            <a:ext cx="5642472" cy="2127006"/>
          </a:xfrm>
          <a:prstGeom prst="rect">
            <a:avLst/>
          </a:prstGeom>
        </p:spPr>
      </p:pic>
      <p:pic>
        <p:nvPicPr>
          <p:cNvPr id="5" name="图片 4">
            <a:extLst>
              <a:ext uri="{FF2B5EF4-FFF2-40B4-BE49-F238E27FC236}">
                <a16:creationId xmlns:a16="http://schemas.microsoft.com/office/drawing/2014/main" id="{5BD49C7B-37F7-49B8-ADF8-156BE44A0F85}"/>
              </a:ext>
            </a:extLst>
          </p:cNvPr>
          <p:cNvPicPr>
            <a:picLocks noChangeAspect="1"/>
          </p:cNvPicPr>
          <p:nvPr/>
        </p:nvPicPr>
        <p:blipFill>
          <a:blip r:embed="rId4"/>
          <a:stretch>
            <a:fillRect/>
          </a:stretch>
        </p:blipFill>
        <p:spPr>
          <a:xfrm>
            <a:off x="157254" y="3408830"/>
            <a:ext cx="3271984" cy="2215142"/>
          </a:xfrm>
          <a:prstGeom prst="rect">
            <a:avLst/>
          </a:prstGeom>
        </p:spPr>
      </p:pic>
    </p:spTree>
    <p:extLst>
      <p:ext uri="{BB962C8B-B14F-4D97-AF65-F5344CB8AC3E}">
        <p14:creationId xmlns:p14="http://schemas.microsoft.com/office/powerpoint/2010/main" val="28866302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套接字层</a:t>
            </a:r>
          </a:p>
        </p:txBody>
      </p:sp>
      <p:sp>
        <p:nvSpPr>
          <p:cNvPr id="6" name="Rectangle 3"/>
          <p:cNvSpPr txBox="1">
            <a:spLocks noChangeArrowheads="1"/>
          </p:cNvSpPr>
          <p:nvPr/>
        </p:nvSpPr>
        <p:spPr bwMode="auto">
          <a:xfrm>
            <a:off x="747260" y="1567963"/>
            <a:ext cx="7613468" cy="42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rgbClr val="FF5050"/>
              </a:buClr>
              <a:buSzPct val="120000"/>
              <a:buFont typeface="Wingdings" pitchFamily="2" charset="2"/>
              <a:buChar char="§"/>
              <a:defRPr kumimoji="1" sz="2600" b="1">
                <a:solidFill>
                  <a:srgbClr val="000066"/>
                </a:solidFill>
                <a:latin typeface="+mn-lt"/>
                <a:ea typeface="黑体" pitchFamily="2" charset="-122"/>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v"/>
              <a:defRPr kumimoji="1" sz="2400" b="1">
                <a:solidFill>
                  <a:srgbClr val="0000FF"/>
                </a:solidFill>
                <a:latin typeface="+mn-lt"/>
                <a:ea typeface="+mn-ea"/>
              </a:defRPr>
            </a:lvl2pPr>
            <a:lvl3pPr marL="1143000" indent="-228600" algn="l" rtl="0" eaLnBrk="1" fontAlgn="base" hangingPunct="1">
              <a:spcBef>
                <a:spcPct val="20000"/>
              </a:spcBef>
              <a:spcAft>
                <a:spcPct val="0"/>
              </a:spcAft>
              <a:buClr>
                <a:schemeClr val="hlink"/>
              </a:buClr>
              <a:buSzPct val="65000"/>
              <a:buFont typeface="Monotype Sorts" charset="2"/>
              <a:buChar char="F"/>
              <a:defRPr kumimoji="1" sz="2000" b="1">
                <a:solidFill>
                  <a:srgbClr val="A50021"/>
                </a:solidFill>
                <a:latin typeface="+mn-lt"/>
                <a:ea typeface="楷体_GB2312" pitchFamily="49" charset="-122"/>
              </a:defRPr>
            </a:lvl3pPr>
            <a:lvl4pPr marL="1600200" indent="-228600" algn="l" rtl="0" eaLnBrk="1" fontAlgn="base" hangingPunct="1">
              <a:spcBef>
                <a:spcPct val="20000"/>
              </a:spcBef>
              <a:spcAft>
                <a:spcPct val="0"/>
              </a:spcAft>
              <a:buClr>
                <a:schemeClr val="tx2"/>
              </a:buClr>
              <a:buSzPct val="100000"/>
              <a:buChar char="•"/>
              <a:defRPr kumimoji="1" sz="2000" b="1">
                <a:solidFill>
                  <a:srgbClr val="292929"/>
                </a:solidFill>
                <a:latin typeface="+mn-lt"/>
                <a:ea typeface="楷体_GB2312" pitchFamily="49" charset="-122"/>
              </a:defRPr>
            </a:lvl4pPr>
            <a:lvl5pPr marL="2057400" indent="-228600" algn="l" rtl="0" eaLnBrk="1" fontAlgn="base" hangingPunct="1">
              <a:spcBef>
                <a:spcPct val="20000"/>
              </a:spcBef>
              <a:spcAft>
                <a:spcPct val="0"/>
              </a:spcAft>
              <a:buClr>
                <a:schemeClr val="hlink"/>
              </a:buClr>
              <a:buSzPct val="100000"/>
              <a:buChar char="–"/>
              <a:defRPr kumimoji="1" sz="2000" b="1">
                <a:solidFill>
                  <a:srgbClr val="FF3300"/>
                </a:solidFill>
                <a:latin typeface="+mn-lt"/>
                <a:ea typeface="楷体_GB2312" pitchFamily="49" charset="-122"/>
              </a:defRPr>
            </a:lvl5pPr>
            <a:lvl6pPr marL="25146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a:lstStyle>
          <a:p>
            <a:r>
              <a:rPr lang="en-US" altLang="zh-CN" sz="2585" dirty="0" err="1">
                <a:latin typeface="Times New Roman" pitchFamily="18" charset="0"/>
                <a:ea typeface="+mn-ea"/>
                <a:cs typeface="Times New Roman" pitchFamily="18" charset="0"/>
              </a:rPr>
              <a:t>sock_recvmsg</a:t>
            </a:r>
            <a:r>
              <a:rPr lang="en-US" altLang="zh-CN" sz="2585" dirty="0">
                <a:latin typeface="Times New Roman" pitchFamily="18" charset="0"/>
                <a:ea typeface="+mn-ea"/>
                <a:cs typeface="Times New Roman" pitchFamily="18" charset="0"/>
              </a:rPr>
              <a:t>()</a:t>
            </a:r>
            <a:r>
              <a:rPr lang="zh-CN" altLang="en-US" sz="2585" dirty="0">
                <a:latin typeface="Times New Roman" pitchFamily="18" charset="0"/>
                <a:ea typeface="+mn-ea"/>
                <a:cs typeface="Times New Roman" pitchFamily="18" charset="0"/>
              </a:rPr>
              <a:t>函数</a:t>
            </a:r>
            <a:endParaRPr lang="en-US" altLang="zh-CN" sz="2585" dirty="0">
              <a:latin typeface="Times New Roman" pitchFamily="18" charset="0"/>
              <a:ea typeface="+mn-ea"/>
              <a:cs typeface="Times New Roman" pitchFamily="18" charset="0"/>
            </a:endParaRPr>
          </a:p>
          <a:p>
            <a:pPr lvl="1"/>
            <a:r>
              <a:rPr lang="en-US" altLang="zh-CN" sz="1846" kern="0" dirty="0" err="1">
                <a:latin typeface="Times New Roman" panose="02020603050405020304" pitchFamily="18" charset="0"/>
                <a:cs typeface="Times New Roman" panose="02020603050405020304" pitchFamily="18" charset="0"/>
              </a:rPr>
              <a:t>recv</a:t>
            </a:r>
            <a:r>
              <a:rPr lang="zh-CN" altLang="en-US" sz="1846" kern="0" dirty="0"/>
              <a:t>、</a:t>
            </a:r>
            <a:r>
              <a:rPr lang="en-US" altLang="zh-CN" sz="1846" kern="0" dirty="0" err="1">
                <a:latin typeface="Times New Roman" panose="02020603050405020304" pitchFamily="18" charset="0"/>
                <a:cs typeface="Times New Roman" panose="02020603050405020304" pitchFamily="18" charset="0"/>
              </a:rPr>
              <a:t>recvfrom</a:t>
            </a:r>
            <a:r>
              <a:rPr lang="zh-CN" altLang="en-US" sz="1846" kern="0" dirty="0"/>
              <a:t>、</a:t>
            </a:r>
            <a:r>
              <a:rPr lang="en-US" altLang="zh-CN" sz="1846" kern="0" dirty="0" err="1">
                <a:latin typeface="Times New Roman" panose="02020603050405020304" pitchFamily="18" charset="0"/>
                <a:cs typeface="Times New Roman" panose="02020603050405020304" pitchFamily="18" charset="0"/>
              </a:rPr>
              <a:t>recvmsg</a:t>
            </a:r>
            <a:r>
              <a:rPr lang="zh-CN" altLang="en-US" sz="1846" kern="0" dirty="0"/>
              <a:t>系统调用最终都调用</a:t>
            </a:r>
            <a:r>
              <a:rPr lang="en-US" altLang="zh-CN" sz="1846" kern="0" dirty="0" err="1">
                <a:latin typeface="Times New Roman" panose="02020603050405020304" pitchFamily="18" charset="0"/>
                <a:cs typeface="Times New Roman" panose="02020603050405020304" pitchFamily="18" charset="0"/>
              </a:rPr>
              <a:t>sock_recvmsg</a:t>
            </a:r>
            <a:r>
              <a:rPr lang="en-US" altLang="zh-CN" sz="1846" kern="0" dirty="0">
                <a:latin typeface="Times New Roman" panose="02020603050405020304" pitchFamily="18" charset="0"/>
                <a:cs typeface="Times New Roman" panose="02020603050405020304" pitchFamily="18" charset="0"/>
              </a:rPr>
              <a:t>()</a:t>
            </a:r>
            <a:r>
              <a:rPr lang="zh-CN" altLang="en-US" sz="1846" kern="0" dirty="0"/>
              <a:t>来接收数据</a:t>
            </a:r>
            <a:endParaRPr lang="en-US" altLang="zh-CN" sz="1846" kern="0" dirty="0"/>
          </a:p>
        </p:txBody>
      </p:sp>
      <p:pic>
        <p:nvPicPr>
          <p:cNvPr id="3" name="图片 2">
            <a:extLst>
              <a:ext uri="{FF2B5EF4-FFF2-40B4-BE49-F238E27FC236}">
                <a16:creationId xmlns:a16="http://schemas.microsoft.com/office/drawing/2014/main" id="{DA5D0B42-65DA-4344-A2EC-435658E19CA4}"/>
              </a:ext>
            </a:extLst>
          </p:cNvPr>
          <p:cNvPicPr>
            <a:picLocks noChangeAspect="1"/>
          </p:cNvPicPr>
          <p:nvPr/>
        </p:nvPicPr>
        <p:blipFill>
          <a:blip r:embed="rId2"/>
          <a:stretch>
            <a:fillRect/>
          </a:stretch>
        </p:blipFill>
        <p:spPr>
          <a:xfrm>
            <a:off x="1580898" y="2963717"/>
            <a:ext cx="7070269" cy="2791695"/>
          </a:xfrm>
          <a:prstGeom prst="rect">
            <a:avLst/>
          </a:prstGeom>
        </p:spPr>
      </p:pic>
    </p:spTree>
    <p:extLst>
      <p:ext uri="{BB962C8B-B14F-4D97-AF65-F5344CB8AC3E}">
        <p14:creationId xmlns:p14="http://schemas.microsoft.com/office/powerpoint/2010/main" val="31573717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248554" y="1501402"/>
            <a:ext cx="6646892" cy="4809763"/>
          </a:xfrm>
        </p:spPr>
        <p:txBody>
          <a:bodyPr/>
          <a:lstStyle/>
          <a:p>
            <a:r>
              <a:rPr lang="zh-CN" altLang="en-US" dirty="0">
                <a:ea typeface="宋体" pitchFamily="2" charset="-122"/>
              </a:rPr>
              <a:t>第</a:t>
            </a:r>
            <a:r>
              <a:rPr lang="en-US" altLang="zh-CN" dirty="0">
                <a:ea typeface="宋体" pitchFamily="2" charset="-122"/>
              </a:rPr>
              <a:t>1</a:t>
            </a:r>
            <a:r>
              <a:rPr lang="zh-CN" altLang="en-US" dirty="0">
                <a:ea typeface="宋体" pitchFamily="2" charset="-122"/>
              </a:rPr>
              <a:t>讲：内核网络协议栈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2</a:t>
            </a:r>
            <a:r>
              <a:rPr lang="zh-CN" altLang="en-US" dirty="0">
                <a:ea typeface="宋体" pitchFamily="2" charset="-122"/>
              </a:rPr>
              <a:t>讲：内核网络的关键数据结构和函数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3</a:t>
            </a:r>
            <a:r>
              <a:rPr lang="zh-CN" altLang="en-US" dirty="0">
                <a:ea typeface="宋体" pitchFamily="2" charset="-122"/>
              </a:rPr>
              <a:t>讲：</a:t>
            </a:r>
            <a:r>
              <a:rPr lang="en-US" altLang="zh-CN" dirty="0">
                <a:ea typeface="宋体" pitchFamily="2" charset="-122"/>
              </a:rPr>
              <a:t>BPF</a:t>
            </a:r>
            <a:r>
              <a:rPr lang="zh-CN" altLang="en-US" dirty="0">
                <a:ea typeface="宋体" pitchFamily="2" charset="-122"/>
              </a:rPr>
              <a:t>、</a:t>
            </a:r>
            <a:r>
              <a:rPr lang="en-US" altLang="zh-CN" dirty="0">
                <a:ea typeface="宋体" pitchFamily="2" charset="-122"/>
              </a:rPr>
              <a:t>Netfilter</a:t>
            </a:r>
            <a:r>
              <a:rPr lang="zh-CN" altLang="en-US" dirty="0">
                <a:ea typeface="宋体" pitchFamily="2" charset="-122"/>
              </a:rPr>
              <a:t>和</a:t>
            </a:r>
            <a:r>
              <a:rPr lang="en-US" altLang="zh-CN" dirty="0">
                <a:ea typeface="宋体" pitchFamily="2" charset="-122"/>
              </a:rPr>
              <a:t>eBPF</a:t>
            </a:r>
            <a:r>
              <a:rPr lang="zh-CN" altLang="en-US">
                <a:ea typeface="宋体" pitchFamily="2" charset="-122"/>
              </a:rPr>
              <a:t>的原理</a:t>
            </a:r>
          </a:p>
          <a:p>
            <a:endParaRPr lang="en-US" altLang="zh-CN" dirty="0">
              <a:ea typeface="宋体" pitchFamily="2" charset="-122"/>
            </a:endParaRPr>
          </a:p>
        </p:txBody>
      </p:sp>
      <p:sp>
        <p:nvSpPr>
          <p:cNvPr id="6" name="标题 5"/>
          <p:cNvSpPr>
            <a:spLocks noGrp="1"/>
          </p:cNvSpPr>
          <p:nvPr>
            <p:ph type="title"/>
          </p:nvPr>
        </p:nvSpPr>
        <p:spPr/>
        <p:txBody>
          <a:bodyPr/>
          <a:lstStyle/>
          <a:p>
            <a:r>
              <a:rPr lang="zh-CN" altLang="en-US" dirty="0">
                <a:effectLst>
                  <a:outerShdw blurRad="38100" dist="38100" dir="2700000" algn="tl">
                    <a:srgbClr val="000000">
                      <a:alpha val="43137"/>
                    </a:srgbClr>
                  </a:outerShdw>
                </a:effectLst>
              </a:rPr>
              <a:t>第七章 结构</a:t>
            </a:r>
          </a:p>
        </p:txBody>
      </p:sp>
    </p:spTree>
    <p:extLst>
      <p:ext uri="{BB962C8B-B14F-4D97-AF65-F5344CB8AC3E}">
        <p14:creationId xmlns:p14="http://schemas.microsoft.com/office/powerpoint/2010/main" val="10171058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套接字层</a:t>
            </a:r>
            <a:endParaRPr lang="en-US" altLang="zh-CN" dirty="0"/>
          </a:p>
          <a:p>
            <a:pPr>
              <a:lnSpc>
                <a:spcPct val="150000"/>
              </a:lnSpc>
            </a:pPr>
            <a:r>
              <a:rPr lang="en-US" altLang="zh-CN" dirty="0">
                <a:solidFill>
                  <a:srgbClr val="C00000"/>
                </a:solidFill>
              </a:rPr>
              <a:t>2.	</a:t>
            </a:r>
            <a:r>
              <a:rPr lang="zh-CN" altLang="en-US" dirty="0">
                <a:solidFill>
                  <a:srgbClr val="C00000"/>
                </a:solidFill>
              </a:rPr>
              <a:t>传输层</a:t>
            </a:r>
            <a:endParaRPr lang="en-US" altLang="zh-CN" dirty="0">
              <a:solidFill>
                <a:srgbClr val="C00000"/>
              </a:solidFill>
            </a:endParaRPr>
          </a:p>
          <a:p>
            <a:pPr>
              <a:lnSpc>
                <a:spcPct val="150000"/>
              </a:lnSpc>
            </a:pPr>
            <a:r>
              <a:rPr lang="en-US" altLang="zh-CN" dirty="0"/>
              <a:t>3.	</a:t>
            </a:r>
            <a:r>
              <a:rPr lang="zh-CN" altLang="en-US" dirty="0"/>
              <a:t>网络层</a:t>
            </a:r>
            <a:endParaRPr lang="en-US" altLang="zh-CN" dirty="0"/>
          </a:p>
          <a:p>
            <a:pPr>
              <a:lnSpc>
                <a:spcPct val="150000"/>
              </a:lnSpc>
            </a:pPr>
            <a:r>
              <a:rPr lang="en-US" altLang="zh-CN" dirty="0"/>
              <a:t>4.	</a:t>
            </a:r>
            <a:r>
              <a:rPr lang="zh-CN" altLang="en-US" dirty="0"/>
              <a:t>数据链路层</a:t>
            </a:r>
            <a:endParaRPr lang="en-US" altLang="zh-CN" dirty="0"/>
          </a:p>
        </p:txBody>
      </p:sp>
    </p:spTree>
    <p:extLst>
      <p:ext uri="{BB962C8B-B14F-4D97-AF65-F5344CB8AC3E}">
        <p14:creationId xmlns:p14="http://schemas.microsoft.com/office/powerpoint/2010/main" val="113629258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传输控制块</a:t>
            </a:r>
          </a:p>
          <a:p>
            <a:pPr lvl="1"/>
            <a:r>
              <a:rPr lang="zh-CN" altLang="en-US" dirty="0"/>
              <a:t>各协议族传输层使用各自的传输控制块存放套接字所要求的信息</a:t>
            </a:r>
          </a:p>
          <a:p>
            <a:pPr lvl="2"/>
            <a:r>
              <a:rPr lang="en-US" altLang="zh-CN" dirty="0"/>
              <a:t>TCP</a:t>
            </a:r>
            <a:r>
              <a:rPr lang="zh-CN" altLang="en-US" dirty="0"/>
              <a:t>传输控制块，</a:t>
            </a:r>
            <a:r>
              <a:rPr lang="en-US" altLang="zh-CN" dirty="0"/>
              <a:t>UDP</a:t>
            </a:r>
            <a:r>
              <a:rPr lang="zh-CN" altLang="en-US" dirty="0"/>
              <a:t>传输控制块，</a:t>
            </a:r>
            <a:r>
              <a:rPr lang="en-US" altLang="zh-CN" dirty="0"/>
              <a:t>RAW</a:t>
            </a:r>
            <a:r>
              <a:rPr lang="zh-CN" altLang="en-US" dirty="0"/>
              <a:t>传输控制块</a:t>
            </a:r>
            <a:endParaRPr kumimoji="1" lang="en-US" altLang="zh-CN" dirty="0"/>
          </a:p>
          <a:p>
            <a:pPr lvl="1"/>
            <a:r>
              <a:rPr lang="zh-CN" altLang="en-US" dirty="0"/>
              <a:t>内核根据协议族和传输层协议的特点，分层次定义了多个结构来组成传输控制块</a:t>
            </a:r>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46283573-EFF7-477D-BD2B-157DC55DA3D9}"/>
              </a:ext>
            </a:extLst>
          </p:cNvPr>
          <p:cNvPicPr>
            <a:picLocks noChangeAspect="1"/>
          </p:cNvPicPr>
          <p:nvPr/>
        </p:nvPicPr>
        <p:blipFill>
          <a:blip r:embed="rId2"/>
          <a:stretch>
            <a:fillRect/>
          </a:stretch>
        </p:blipFill>
        <p:spPr>
          <a:xfrm>
            <a:off x="1514430" y="3296062"/>
            <a:ext cx="5982203" cy="2909121"/>
          </a:xfrm>
          <a:prstGeom prst="rect">
            <a:avLst/>
          </a:prstGeom>
        </p:spPr>
      </p:pic>
    </p:spTree>
    <p:extLst>
      <p:ext uri="{BB962C8B-B14F-4D97-AF65-F5344CB8AC3E}">
        <p14:creationId xmlns:p14="http://schemas.microsoft.com/office/powerpoint/2010/main" val="360297355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传输控制块</a:t>
            </a:r>
          </a:p>
          <a:p>
            <a:pPr lvl="1"/>
            <a:r>
              <a:rPr lang="en-US" altLang="zh-CN" dirty="0" err="1"/>
              <a:t>sock_common</a:t>
            </a:r>
            <a:r>
              <a:rPr lang="zh-CN" altLang="en-US" dirty="0"/>
              <a:t>结构是传输控制块信息的最小集合，由</a:t>
            </a:r>
            <a:r>
              <a:rPr lang="en-US" altLang="zh-CN" dirty="0"/>
              <a:t>sock</a:t>
            </a:r>
            <a:r>
              <a:rPr lang="zh-CN" altLang="en-US" dirty="0"/>
              <a:t>和</a:t>
            </a:r>
            <a:r>
              <a:rPr lang="en-US" altLang="zh-CN" dirty="0" err="1"/>
              <a:t>inet_timewait_sock</a:t>
            </a:r>
            <a:r>
              <a:rPr lang="zh-CN" altLang="en-US" dirty="0"/>
              <a:t>结构前面相同部分单独构成</a:t>
            </a:r>
          </a:p>
          <a:p>
            <a:pPr lvl="1"/>
            <a:r>
              <a:rPr lang="en-US" altLang="zh-CN" dirty="0"/>
              <a:t>sock</a:t>
            </a:r>
            <a:r>
              <a:rPr lang="zh-CN" altLang="en-US" dirty="0"/>
              <a:t>结构是比较通用的网络层描述块，构成传输控制块的基础，与具体的协议族无关。它描述了各协议族传输层协议的公共信息，不同协议族的传输层在使用该结构时会对其进行扩展，来适合各自的传输特性</a:t>
            </a:r>
            <a:endParaRPr lang="en-US" altLang="zh-CN" dirty="0"/>
          </a:p>
          <a:p>
            <a:pPr lvl="2"/>
            <a:r>
              <a:rPr lang="en-US" altLang="zh-CN" sz="1477" dirty="0" err="1"/>
              <a:t>inet_sock</a:t>
            </a:r>
            <a:r>
              <a:rPr lang="zh-CN" altLang="en-US" sz="1477" dirty="0"/>
              <a:t>结构由</a:t>
            </a:r>
            <a:r>
              <a:rPr lang="en-US" altLang="zh-CN" sz="1477" dirty="0"/>
              <a:t>sock</a:t>
            </a:r>
            <a:r>
              <a:rPr lang="zh-CN" altLang="en-US" sz="1477" dirty="0"/>
              <a:t>结构及其它特性组成，构成</a:t>
            </a:r>
            <a:r>
              <a:rPr lang="en-US" altLang="zh-CN" sz="1477" dirty="0"/>
              <a:t>IPv4</a:t>
            </a:r>
            <a:r>
              <a:rPr lang="zh-CN" altLang="en-US" sz="1477" dirty="0"/>
              <a:t>协议族传输控制块</a:t>
            </a:r>
            <a:endParaRPr lang="en-US" altLang="zh-CN" sz="1477" dirty="0"/>
          </a:p>
          <a:p>
            <a:pPr lvl="1"/>
            <a:endParaRPr lang="en-US" altLang="zh-CN" dirty="0"/>
          </a:p>
          <a:p>
            <a:pPr lvl="1"/>
            <a:endParaRPr lang="en-US" altLang="zh-CN" dirty="0"/>
          </a:p>
          <a:p>
            <a:pPr lvl="1"/>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9A9A7114-83AF-4791-B658-4DB09143E633}"/>
              </a:ext>
            </a:extLst>
          </p:cNvPr>
          <p:cNvPicPr>
            <a:picLocks noChangeAspect="1"/>
          </p:cNvPicPr>
          <p:nvPr/>
        </p:nvPicPr>
        <p:blipFill>
          <a:blip r:embed="rId2"/>
          <a:stretch>
            <a:fillRect/>
          </a:stretch>
        </p:blipFill>
        <p:spPr>
          <a:xfrm>
            <a:off x="1680602" y="3774168"/>
            <a:ext cx="5782796" cy="2812517"/>
          </a:xfrm>
          <a:prstGeom prst="rect">
            <a:avLst/>
          </a:prstGeom>
        </p:spPr>
      </p:pic>
    </p:spTree>
    <p:extLst>
      <p:ext uri="{BB962C8B-B14F-4D97-AF65-F5344CB8AC3E}">
        <p14:creationId xmlns:p14="http://schemas.microsoft.com/office/powerpoint/2010/main" val="411022309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传输控制块</a:t>
            </a:r>
          </a:p>
          <a:p>
            <a:pPr lvl="1"/>
            <a:r>
              <a:rPr lang="en-US" altLang="zh-CN" dirty="0" err="1"/>
              <a:t>inet_sock</a:t>
            </a:r>
            <a:r>
              <a:rPr lang="zh-CN" altLang="en-US" dirty="0"/>
              <a:t>结构是比较通用的</a:t>
            </a:r>
            <a:r>
              <a:rPr lang="en-US" altLang="zh-CN" dirty="0"/>
              <a:t>IPV4</a:t>
            </a:r>
            <a:r>
              <a:rPr lang="zh-CN" altLang="en-US" dirty="0"/>
              <a:t>协议族描述块，包含</a:t>
            </a:r>
            <a:r>
              <a:rPr lang="en-US" altLang="zh-CN" dirty="0"/>
              <a:t>IPV4</a:t>
            </a:r>
            <a:r>
              <a:rPr lang="zh-CN" altLang="en-US" dirty="0"/>
              <a:t>协议族基础传输层，即</a:t>
            </a:r>
            <a:r>
              <a:rPr lang="en-US" altLang="zh-CN" dirty="0"/>
              <a:t>UDP</a:t>
            </a:r>
            <a:r>
              <a:rPr lang="zh-CN" altLang="en-US" dirty="0"/>
              <a:t>、</a:t>
            </a:r>
            <a:r>
              <a:rPr lang="en-US" altLang="zh-CN" dirty="0"/>
              <a:t>TCP</a:t>
            </a:r>
            <a:r>
              <a:rPr lang="zh-CN" altLang="en-US" dirty="0"/>
              <a:t>、</a:t>
            </a:r>
            <a:r>
              <a:rPr lang="en-US" altLang="zh-CN" dirty="0"/>
              <a:t>RAW</a:t>
            </a:r>
            <a:r>
              <a:rPr lang="zh-CN" altLang="en-US" dirty="0"/>
              <a:t>控制块共有的信息</a:t>
            </a:r>
          </a:p>
          <a:p>
            <a:pPr lvl="2"/>
            <a:r>
              <a:rPr lang="zh-CN" altLang="en-US" sz="1477" dirty="0"/>
              <a:t>外部和本地</a:t>
            </a:r>
            <a:r>
              <a:rPr lang="en-US" altLang="zh-CN" sz="1477" dirty="0"/>
              <a:t>IP</a:t>
            </a:r>
            <a:r>
              <a:rPr lang="zh-CN" altLang="en-US" sz="1477" dirty="0"/>
              <a:t>地址、外部和本地端口号、</a:t>
            </a:r>
            <a:r>
              <a:rPr lang="en-US" altLang="zh-CN" sz="1477" dirty="0"/>
              <a:t>IP</a:t>
            </a:r>
            <a:r>
              <a:rPr lang="zh-CN" altLang="en-US" sz="1477" dirty="0"/>
              <a:t>首部原型、本地使用的</a:t>
            </a:r>
            <a:r>
              <a:rPr lang="en-US" altLang="zh-CN" sz="1477" dirty="0"/>
              <a:t>IP</a:t>
            </a:r>
            <a:r>
              <a:rPr lang="zh-CN" altLang="en-US" sz="1477" dirty="0"/>
              <a:t>选项等</a:t>
            </a:r>
            <a:endParaRPr lang="en-US" altLang="zh-CN" sz="1477" dirty="0"/>
          </a:p>
          <a:p>
            <a:pPr lvl="1"/>
            <a:r>
              <a:rPr lang="en-US" altLang="zh-CN" dirty="0" err="1"/>
              <a:t>tcp_sock</a:t>
            </a:r>
            <a:r>
              <a:rPr lang="zh-CN" altLang="en-US" dirty="0"/>
              <a:t>结构，</a:t>
            </a:r>
            <a:r>
              <a:rPr lang="en-US" altLang="zh-CN" dirty="0"/>
              <a:t>TCP</a:t>
            </a:r>
            <a:r>
              <a:rPr lang="zh-CN" altLang="en-US" dirty="0"/>
              <a:t>传输控制块，支持</a:t>
            </a:r>
            <a:r>
              <a:rPr lang="en-US" altLang="zh-CN" dirty="0"/>
              <a:t>TCP</a:t>
            </a:r>
            <a:r>
              <a:rPr lang="zh-CN" altLang="en-US" dirty="0"/>
              <a:t>的完整特性，保存了</a:t>
            </a:r>
            <a:r>
              <a:rPr lang="en-US" altLang="zh-CN" dirty="0"/>
              <a:t>TCP</a:t>
            </a:r>
            <a:r>
              <a:rPr lang="zh-CN" altLang="en-US" dirty="0"/>
              <a:t>为各连接维护的所有节点信息</a:t>
            </a:r>
            <a:r>
              <a:rPr lang="en-US" altLang="zh-CN" dirty="0"/>
              <a:t>(</a:t>
            </a:r>
            <a:r>
              <a:rPr lang="zh-CN" altLang="en-US" dirty="0"/>
              <a:t>两个方向的序列号、窗口大小、重传次数等</a:t>
            </a:r>
            <a:r>
              <a:rPr lang="en-US" altLang="zh-CN" dirty="0"/>
              <a:t>)</a:t>
            </a:r>
          </a:p>
          <a:p>
            <a:pPr lvl="1"/>
            <a:r>
              <a:rPr lang="en-US" altLang="zh-CN" dirty="0" err="1"/>
              <a:t>upd_sock</a:t>
            </a:r>
            <a:r>
              <a:rPr lang="zh-CN" altLang="en-US" dirty="0"/>
              <a:t>结构，</a:t>
            </a:r>
            <a:r>
              <a:rPr lang="en-US" altLang="zh-CN" dirty="0"/>
              <a:t>UDP</a:t>
            </a:r>
            <a:r>
              <a:rPr lang="zh-CN" altLang="en-US" dirty="0"/>
              <a:t>传输控制块，支持</a:t>
            </a:r>
            <a:r>
              <a:rPr lang="en-US" altLang="zh-CN" dirty="0"/>
              <a:t>UDP</a:t>
            </a:r>
            <a:r>
              <a:rPr lang="zh-CN" altLang="en-US" dirty="0"/>
              <a:t>的完整特性</a:t>
            </a:r>
          </a:p>
          <a:p>
            <a:pPr lvl="1"/>
            <a:endParaRPr lang="en-US" altLang="zh-CN" dirty="0"/>
          </a:p>
          <a:p>
            <a:pPr lvl="1"/>
            <a:endParaRPr lang="en-US" altLang="zh-CN" dirty="0"/>
          </a:p>
          <a:p>
            <a:pPr lvl="1"/>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424A6A48-5615-4D72-A13E-200C931ECDAB}"/>
              </a:ext>
            </a:extLst>
          </p:cNvPr>
          <p:cNvPicPr>
            <a:picLocks noChangeAspect="1"/>
          </p:cNvPicPr>
          <p:nvPr/>
        </p:nvPicPr>
        <p:blipFill>
          <a:blip r:embed="rId2"/>
          <a:stretch>
            <a:fillRect/>
          </a:stretch>
        </p:blipFill>
        <p:spPr>
          <a:xfrm>
            <a:off x="2046181" y="4094627"/>
            <a:ext cx="4918700" cy="2391944"/>
          </a:xfrm>
          <a:prstGeom prst="rect">
            <a:avLst/>
          </a:prstGeom>
        </p:spPr>
      </p:pic>
    </p:spTree>
    <p:extLst>
      <p:ext uri="{BB962C8B-B14F-4D97-AF65-F5344CB8AC3E}">
        <p14:creationId xmlns:p14="http://schemas.microsoft.com/office/powerpoint/2010/main" val="201157539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5450040" cy="4985169"/>
          </a:xfrm>
        </p:spPr>
        <p:txBody>
          <a:bodyPr/>
          <a:lstStyle/>
          <a:p>
            <a:r>
              <a:rPr lang="en-US" altLang="zh-CN" dirty="0" err="1"/>
              <a:t>sock_common</a:t>
            </a:r>
            <a:r>
              <a:rPr lang="zh-CN" altLang="en-US" dirty="0"/>
              <a:t>结构体</a:t>
            </a:r>
            <a:endParaRPr lang="en-US" altLang="zh-CN" dirty="0"/>
          </a:p>
          <a:p>
            <a:pPr lvl="1"/>
            <a:r>
              <a:rPr lang="en-US" altLang="zh-CN" dirty="0" err="1"/>
              <a:t>skc_hash</a:t>
            </a:r>
            <a:r>
              <a:rPr lang="zh-CN" altLang="en-US" dirty="0"/>
              <a:t>：</a:t>
            </a:r>
            <a:endParaRPr lang="en-US" altLang="zh-CN" dirty="0"/>
          </a:p>
          <a:p>
            <a:pPr lvl="2"/>
            <a:r>
              <a:rPr lang="zh-CN" altLang="en-US" sz="1477" dirty="0"/>
              <a:t>存储</a:t>
            </a:r>
            <a:r>
              <a:rPr lang="en-US" altLang="zh-CN" sz="1477" dirty="0"/>
              <a:t>TCP</a:t>
            </a:r>
            <a:r>
              <a:rPr lang="zh-CN" altLang="en-US" sz="1477" dirty="0"/>
              <a:t>状态为</a:t>
            </a:r>
            <a:r>
              <a:rPr lang="en-US" altLang="zh-CN" sz="1477" dirty="0"/>
              <a:t>established</a:t>
            </a:r>
            <a:r>
              <a:rPr lang="zh-CN" altLang="en-US" sz="1477" dirty="0"/>
              <a:t>时加入到散列表的关键字键值。由于计算键值相对耗时，因此用一个成员来存储键值有利于提高效率。</a:t>
            </a:r>
            <a:endParaRPr lang="zh-CN" altLang="en-US" dirty="0"/>
          </a:p>
          <a:p>
            <a:pPr lvl="1"/>
            <a:r>
              <a:rPr lang="en-US" altLang="zh-CN" dirty="0" err="1"/>
              <a:t>skc_family</a:t>
            </a:r>
            <a:r>
              <a:rPr lang="zh-CN" altLang="en-US" dirty="0"/>
              <a:t>：</a:t>
            </a:r>
            <a:endParaRPr lang="en-US" altLang="zh-CN" dirty="0"/>
          </a:p>
          <a:p>
            <a:pPr lvl="2"/>
            <a:r>
              <a:rPr lang="zh-CN" altLang="en-US" sz="1477" dirty="0"/>
              <a:t>所属协议族</a:t>
            </a:r>
            <a:endParaRPr lang="en-US" altLang="zh-CN" sz="1477" dirty="0"/>
          </a:p>
          <a:p>
            <a:pPr lvl="1"/>
            <a:r>
              <a:rPr lang="en-US" altLang="zh-CN" dirty="0" err="1"/>
              <a:t>skc_state</a:t>
            </a:r>
            <a:r>
              <a:rPr lang="zh-CN" altLang="en-US" dirty="0"/>
              <a:t>：</a:t>
            </a:r>
            <a:endParaRPr lang="en-US" altLang="zh-CN" dirty="0"/>
          </a:p>
          <a:p>
            <a:pPr lvl="2"/>
            <a:r>
              <a:rPr lang="zh-CN" altLang="en-US" sz="1477" dirty="0"/>
              <a:t>等同于</a:t>
            </a:r>
            <a:r>
              <a:rPr lang="en-US" altLang="zh-CN" sz="1477" dirty="0"/>
              <a:t>TCP</a:t>
            </a:r>
            <a:r>
              <a:rPr lang="zh-CN" altLang="en-US" sz="1477" dirty="0"/>
              <a:t>状态</a:t>
            </a:r>
            <a:r>
              <a:rPr lang="en-US" altLang="zh-CN" sz="1477" dirty="0"/>
              <a:t>(UDP</a:t>
            </a:r>
            <a:r>
              <a:rPr lang="zh-CN" altLang="en-US" sz="1477" dirty="0"/>
              <a:t>不存在连接和传输状态</a:t>
            </a:r>
            <a:r>
              <a:rPr lang="en-US" altLang="zh-CN" sz="1477" dirty="0"/>
              <a:t>)</a:t>
            </a:r>
          </a:p>
          <a:p>
            <a:pPr lvl="1"/>
            <a:r>
              <a:rPr lang="en-US" altLang="zh-CN" dirty="0" err="1"/>
              <a:t>skc_reuse</a:t>
            </a:r>
            <a:r>
              <a:rPr lang="zh-CN" altLang="en-US" dirty="0"/>
              <a:t>：</a:t>
            </a:r>
            <a:endParaRPr lang="en-US" altLang="zh-CN" dirty="0"/>
          </a:p>
          <a:p>
            <a:pPr lvl="2"/>
            <a:r>
              <a:rPr lang="zh-CN" altLang="en-US" sz="1477" dirty="0"/>
              <a:t>标识是否可以重用地址和端口</a:t>
            </a:r>
            <a:endParaRPr lang="en-US" altLang="zh-CN" sz="1477" dirty="0"/>
          </a:p>
          <a:p>
            <a:pPr lvl="1"/>
            <a:r>
              <a:rPr lang="en-US" altLang="zh-CN" dirty="0" err="1"/>
              <a:t>skc_bound_dev_if</a:t>
            </a:r>
            <a:r>
              <a:rPr lang="zh-CN" altLang="en-US" dirty="0"/>
              <a:t>：</a:t>
            </a:r>
            <a:endParaRPr lang="en-US" altLang="zh-CN" dirty="0"/>
          </a:p>
          <a:p>
            <a:pPr lvl="2"/>
            <a:r>
              <a:rPr lang="zh-CN" altLang="en-US" sz="1477" dirty="0"/>
              <a:t>如果不为</a:t>
            </a:r>
            <a:r>
              <a:rPr lang="en-US" altLang="zh-CN" sz="1477" dirty="0"/>
              <a:t>0</a:t>
            </a:r>
            <a:r>
              <a:rPr lang="zh-CN" altLang="en-US" sz="1477" dirty="0"/>
              <a:t>，即为输出报文的网络设备索引号</a:t>
            </a:r>
            <a:endParaRPr lang="en-US" altLang="zh-CN" dirty="0"/>
          </a:p>
          <a:p>
            <a:pPr lvl="1"/>
            <a:endParaRPr lang="en-US" altLang="zh-CN" dirty="0"/>
          </a:p>
          <a:p>
            <a:pPr lvl="1"/>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7" name="图片 6">
            <a:extLst>
              <a:ext uri="{FF2B5EF4-FFF2-40B4-BE49-F238E27FC236}">
                <a16:creationId xmlns:a16="http://schemas.microsoft.com/office/drawing/2014/main" id="{F9457F76-EA0F-4FA9-A210-C1A02998769B}"/>
              </a:ext>
            </a:extLst>
          </p:cNvPr>
          <p:cNvPicPr>
            <a:picLocks noChangeAspect="1"/>
          </p:cNvPicPr>
          <p:nvPr/>
        </p:nvPicPr>
        <p:blipFill>
          <a:blip r:embed="rId2"/>
          <a:stretch>
            <a:fillRect/>
          </a:stretch>
        </p:blipFill>
        <p:spPr>
          <a:xfrm>
            <a:off x="5834909" y="1900215"/>
            <a:ext cx="3558161" cy="4046607"/>
          </a:xfrm>
          <a:prstGeom prst="rect">
            <a:avLst/>
          </a:prstGeom>
        </p:spPr>
      </p:pic>
      <p:sp>
        <p:nvSpPr>
          <p:cNvPr id="8" name="矩形 7">
            <a:extLst>
              <a:ext uri="{FF2B5EF4-FFF2-40B4-BE49-F238E27FC236}">
                <a16:creationId xmlns:a16="http://schemas.microsoft.com/office/drawing/2014/main" id="{E101499F-BAB7-4473-BC39-BC84DB6B6E6F}"/>
              </a:ext>
            </a:extLst>
          </p:cNvPr>
          <p:cNvSpPr/>
          <p:nvPr/>
        </p:nvSpPr>
        <p:spPr bwMode="auto">
          <a:xfrm>
            <a:off x="5952266" y="4160158"/>
            <a:ext cx="2142586"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9" name="矩形 8">
            <a:extLst>
              <a:ext uri="{FF2B5EF4-FFF2-40B4-BE49-F238E27FC236}">
                <a16:creationId xmlns:a16="http://schemas.microsoft.com/office/drawing/2014/main" id="{28731D00-C140-40FA-911E-41E3EE0B0F18}"/>
              </a:ext>
            </a:extLst>
          </p:cNvPr>
          <p:cNvSpPr/>
          <p:nvPr/>
        </p:nvSpPr>
        <p:spPr bwMode="auto">
          <a:xfrm>
            <a:off x="5901379" y="2830780"/>
            <a:ext cx="1876711"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26103563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5450040" cy="4985169"/>
          </a:xfrm>
        </p:spPr>
        <p:txBody>
          <a:bodyPr/>
          <a:lstStyle/>
          <a:p>
            <a:r>
              <a:rPr lang="en-US" altLang="zh-CN" dirty="0" err="1"/>
              <a:t>sock_common</a:t>
            </a:r>
            <a:r>
              <a:rPr lang="zh-CN" altLang="en-US" dirty="0"/>
              <a:t>结构体</a:t>
            </a:r>
            <a:endParaRPr lang="en-US" altLang="zh-CN" dirty="0"/>
          </a:p>
          <a:p>
            <a:pPr lvl="1"/>
            <a:r>
              <a:rPr lang="en-US" altLang="zh-CN" dirty="0" err="1"/>
              <a:t>skc_bind_node</a:t>
            </a:r>
            <a:r>
              <a:rPr lang="zh-CN" altLang="en-US" dirty="0"/>
              <a:t>：</a:t>
            </a:r>
            <a:endParaRPr lang="en-US" altLang="zh-CN" dirty="0"/>
          </a:p>
          <a:p>
            <a:pPr lvl="2"/>
            <a:r>
              <a:rPr lang="zh-CN" altLang="en-US" sz="1477" dirty="0"/>
              <a:t>已绑定端口的传输控制块利用该字段插入到与之绑定端口信息结构为头节点的链表中。</a:t>
            </a:r>
            <a:endParaRPr lang="en-US" altLang="zh-CN" sz="1477" dirty="0"/>
          </a:p>
          <a:p>
            <a:pPr lvl="2"/>
            <a:r>
              <a:rPr lang="zh-CN" altLang="en-US" sz="1477" dirty="0"/>
              <a:t>释放端口时，会从中删除。</a:t>
            </a:r>
            <a:endParaRPr lang="en-US" altLang="zh-CN" sz="1477" dirty="0"/>
          </a:p>
          <a:p>
            <a:pPr lvl="2"/>
            <a:r>
              <a:rPr lang="zh-CN" altLang="en-US" sz="1477" dirty="0"/>
              <a:t>仅用于基于连接的传输控制块，如</a:t>
            </a:r>
            <a:r>
              <a:rPr lang="en-US" altLang="zh-CN" sz="1477" dirty="0"/>
              <a:t>TCP</a:t>
            </a:r>
            <a:r>
              <a:rPr lang="zh-CN" altLang="en-US" sz="1477" dirty="0"/>
              <a:t>。</a:t>
            </a:r>
            <a:endParaRPr lang="en-US" altLang="zh-CN" sz="1477" dirty="0"/>
          </a:p>
          <a:p>
            <a:pPr lvl="1"/>
            <a:r>
              <a:rPr lang="en-US" altLang="zh-CN" dirty="0" err="1"/>
              <a:t>skc_prot</a:t>
            </a:r>
            <a:r>
              <a:rPr lang="zh-CN" altLang="en-US" dirty="0"/>
              <a:t>：</a:t>
            </a:r>
            <a:endParaRPr lang="en-US" altLang="zh-CN" dirty="0"/>
          </a:p>
          <a:p>
            <a:pPr lvl="2"/>
            <a:r>
              <a:rPr lang="zh-CN" altLang="en-US" sz="1477" dirty="0"/>
              <a:t>指向网络接口层的指针。</a:t>
            </a:r>
            <a:endParaRPr lang="en-US" altLang="zh-CN" dirty="0"/>
          </a:p>
          <a:p>
            <a:pPr lvl="1"/>
            <a:r>
              <a:rPr lang="en-US" altLang="zh-CN" dirty="0" err="1"/>
              <a:t>skc_refcnt</a:t>
            </a:r>
            <a:r>
              <a:rPr lang="zh-CN" altLang="en-US" dirty="0"/>
              <a:t>：</a:t>
            </a:r>
            <a:endParaRPr lang="en-US" altLang="zh-CN" dirty="0"/>
          </a:p>
          <a:p>
            <a:pPr lvl="2"/>
            <a:r>
              <a:rPr lang="zh-CN" altLang="en-US" sz="1477" dirty="0"/>
              <a:t>引用计数器。为</a:t>
            </a:r>
            <a:r>
              <a:rPr lang="en-US" altLang="zh-CN" sz="1477" dirty="0"/>
              <a:t>0</a:t>
            </a:r>
            <a:r>
              <a:rPr lang="zh-CN" altLang="en-US" sz="1477" dirty="0"/>
              <a:t>时才能被释放。</a:t>
            </a:r>
            <a:endParaRPr lang="en-US" altLang="zh-CN" sz="1477" dirty="0"/>
          </a:p>
          <a:p>
            <a:pPr lvl="1"/>
            <a:r>
              <a:rPr lang="en-US" altLang="zh-CN" dirty="0" err="1"/>
              <a:t>skc_node</a:t>
            </a:r>
            <a:r>
              <a:rPr lang="zh-CN" altLang="en-US" dirty="0"/>
              <a:t>：</a:t>
            </a:r>
            <a:endParaRPr lang="en-US" altLang="zh-CN" dirty="0"/>
          </a:p>
          <a:p>
            <a:pPr lvl="2"/>
            <a:r>
              <a:rPr lang="en-US" altLang="zh-CN" sz="1477" dirty="0"/>
              <a:t>TCP</a:t>
            </a:r>
            <a:r>
              <a:rPr lang="zh-CN" altLang="en-US" sz="1477" dirty="0"/>
              <a:t>维护一个所有</a:t>
            </a:r>
            <a:r>
              <a:rPr lang="en-US" altLang="zh-CN" sz="1477" dirty="0"/>
              <a:t>TCP</a:t>
            </a:r>
            <a:r>
              <a:rPr lang="zh-CN" altLang="en-US" sz="1477" dirty="0"/>
              <a:t>传输控制块的散列表</a:t>
            </a:r>
            <a:r>
              <a:rPr lang="en-US" altLang="zh-CN" sz="1477" dirty="0" err="1"/>
              <a:t>tcp_hashinfo</a:t>
            </a:r>
            <a:r>
              <a:rPr lang="zh-CN" altLang="en-US" sz="1477" dirty="0"/>
              <a:t>，而</a:t>
            </a:r>
            <a:r>
              <a:rPr lang="en-US" altLang="zh-CN" sz="1477" dirty="0" err="1"/>
              <a:t>sk_node</a:t>
            </a:r>
            <a:r>
              <a:rPr lang="zh-CN" altLang="en-US" sz="1477" dirty="0"/>
              <a:t>用来将所属</a:t>
            </a:r>
            <a:r>
              <a:rPr lang="en-US" altLang="zh-CN" sz="1477" dirty="0"/>
              <a:t>TCP</a:t>
            </a:r>
            <a:r>
              <a:rPr lang="zh-CN" altLang="en-US" sz="1477" dirty="0"/>
              <a:t>传输控制块链接到该散列表</a:t>
            </a:r>
            <a:endParaRPr lang="en-US" altLang="zh-CN" sz="1477" dirty="0"/>
          </a:p>
          <a:p>
            <a:pPr lvl="2"/>
            <a:r>
              <a:rPr lang="en-US" altLang="zh-CN" sz="1477" dirty="0"/>
              <a:t>UDP</a:t>
            </a:r>
            <a:r>
              <a:rPr lang="zh-CN" altLang="en-US" sz="1477" dirty="0"/>
              <a:t>维护一个已经绑定端口的</a:t>
            </a:r>
            <a:r>
              <a:rPr lang="en-US" altLang="zh-CN" sz="1477" dirty="0"/>
              <a:t>UDP</a:t>
            </a:r>
            <a:r>
              <a:rPr lang="zh-CN" altLang="en-US" sz="1477" dirty="0"/>
              <a:t>控制块的散列表</a:t>
            </a:r>
            <a:r>
              <a:rPr lang="en-US" altLang="zh-CN" sz="1477" dirty="0" err="1"/>
              <a:t>udp_hash</a:t>
            </a:r>
            <a:r>
              <a:rPr lang="zh-CN" altLang="en-US" sz="1477" dirty="0"/>
              <a:t>，而</a:t>
            </a:r>
            <a:r>
              <a:rPr lang="en-US" altLang="zh-CN" sz="1477" dirty="0" err="1"/>
              <a:t>skc_node</a:t>
            </a:r>
            <a:r>
              <a:rPr lang="zh-CN" altLang="en-US" sz="1477" dirty="0"/>
              <a:t>用来将所属</a:t>
            </a:r>
            <a:r>
              <a:rPr lang="en-US" altLang="zh-CN" sz="1477" dirty="0"/>
              <a:t>UDP</a:t>
            </a:r>
            <a:r>
              <a:rPr lang="zh-CN" altLang="en-US" sz="1477" dirty="0"/>
              <a:t>传输控制块链接到该散列表</a:t>
            </a:r>
            <a:endParaRPr lang="en-US" altLang="zh-CN" sz="1477"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7" name="图片 6">
            <a:extLst>
              <a:ext uri="{FF2B5EF4-FFF2-40B4-BE49-F238E27FC236}">
                <a16:creationId xmlns:a16="http://schemas.microsoft.com/office/drawing/2014/main" id="{F9457F76-EA0F-4FA9-A210-C1A02998769B}"/>
              </a:ext>
            </a:extLst>
          </p:cNvPr>
          <p:cNvPicPr>
            <a:picLocks noChangeAspect="1"/>
          </p:cNvPicPr>
          <p:nvPr/>
        </p:nvPicPr>
        <p:blipFill rotWithShape="1">
          <a:blip r:embed="rId2"/>
          <a:srcRect t="55848"/>
          <a:stretch/>
        </p:blipFill>
        <p:spPr>
          <a:xfrm>
            <a:off x="5921876" y="1284593"/>
            <a:ext cx="3435887" cy="1725266"/>
          </a:xfrm>
          <a:prstGeom prst="rect">
            <a:avLst/>
          </a:prstGeom>
        </p:spPr>
      </p:pic>
      <p:sp>
        <p:nvSpPr>
          <p:cNvPr id="8" name="矩形 7">
            <a:extLst>
              <a:ext uri="{FF2B5EF4-FFF2-40B4-BE49-F238E27FC236}">
                <a16:creationId xmlns:a16="http://schemas.microsoft.com/office/drawing/2014/main" id="{E101499F-BAB7-4473-BC39-BC84DB6B6E6F}"/>
              </a:ext>
            </a:extLst>
          </p:cNvPr>
          <p:cNvSpPr/>
          <p:nvPr/>
        </p:nvSpPr>
        <p:spPr bwMode="auto">
          <a:xfrm>
            <a:off x="6034316" y="2033153"/>
            <a:ext cx="2392881"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pic>
        <p:nvPicPr>
          <p:cNvPr id="4" name="图片 3">
            <a:extLst>
              <a:ext uri="{FF2B5EF4-FFF2-40B4-BE49-F238E27FC236}">
                <a16:creationId xmlns:a16="http://schemas.microsoft.com/office/drawing/2014/main" id="{761F7CAF-AD1D-4B24-8A24-A866E4001386}"/>
              </a:ext>
            </a:extLst>
          </p:cNvPr>
          <p:cNvPicPr>
            <a:picLocks noChangeAspect="1"/>
          </p:cNvPicPr>
          <p:nvPr/>
        </p:nvPicPr>
        <p:blipFill>
          <a:blip r:embed="rId3"/>
          <a:stretch>
            <a:fillRect/>
          </a:stretch>
        </p:blipFill>
        <p:spPr>
          <a:xfrm>
            <a:off x="5889098" y="2958508"/>
            <a:ext cx="3191734" cy="3610947"/>
          </a:xfrm>
          <a:prstGeom prst="rect">
            <a:avLst/>
          </a:prstGeom>
        </p:spPr>
      </p:pic>
      <p:sp>
        <p:nvSpPr>
          <p:cNvPr id="10" name="矩形 9">
            <a:extLst>
              <a:ext uri="{FF2B5EF4-FFF2-40B4-BE49-F238E27FC236}">
                <a16:creationId xmlns:a16="http://schemas.microsoft.com/office/drawing/2014/main" id="{FE0593F7-0A75-4C48-AA23-98F7AB32A420}"/>
              </a:ext>
            </a:extLst>
          </p:cNvPr>
          <p:cNvSpPr/>
          <p:nvPr/>
        </p:nvSpPr>
        <p:spPr bwMode="auto">
          <a:xfrm>
            <a:off x="6004647" y="4548836"/>
            <a:ext cx="2555489"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408783010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281873" cy="4985169"/>
          </a:xfrm>
        </p:spPr>
        <p:txBody>
          <a:bodyPr/>
          <a:lstStyle/>
          <a:p>
            <a:r>
              <a:rPr lang="en-US" altLang="zh-CN" dirty="0"/>
              <a:t>sock</a:t>
            </a:r>
            <a:r>
              <a:rPr lang="zh-CN" altLang="en-US" dirty="0"/>
              <a:t>结构体</a:t>
            </a:r>
            <a:endParaRPr lang="en-US" altLang="zh-CN" dirty="0"/>
          </a:p>
          <a:p>
            <a:pPr lvl="1"/>
            <a:r>
              <a:rPr lang="en-US" altLang="zh-CN" sz="1662" dirty="0"/>
              <a:t>sock</a:t>
            </a:r>
            <a:r>
              <a:rPr lang="zh-CN" altLang="en-US" sz="1662" dirty="0"/>
              <a:t>结构是构成传输控制块的基础，跟具体的协议族无关，包含各协议族传输层协议的公共信息，因此不能直接作为传输层的控制块来使用，不同协议族的传输层在使用</a:t>
            </a:r>
            <a:r>
              <a:rPr lang="en-US" altLang="zh-CN" sz="1662" dirty="0"/>
              <a:t>sock</a:t>
            </a:r>
            <a:r>
              <a:rPr lang="zh-CN" altLang="en-US" sz="1662" dirty="0"/>
              <a:t>结构时都会对其进行扩展，使其适合各自的传输特性</a:t>
            </a:r>
            <a:endParaRPr lang="en-US" altLang="zh-CN" sz="1662" dirty="0"/>
          </a:p>
          <a:p>
            <a:pPr lvl="2"/>
            <a:r>
              <a:rPr lang="en-US" altLang="zh-CN" sz="1477" dirty="0" err="1"/>
              <a:t>inet_sock</a:t>
            </a:r>
            <a:r>
              <a:rPr lang="zh-CN" altLang="en-US" sz="1477" dirty="0"/>
              <a:t>结构就是由</a:t>
            </a:r>
            <a:r>
              <a:rPr lang="en-US" altLang="zh-CN" sz="1477" dirty="0"/>
              <a:t>sock</a:t>
            </a:r>
            <a:r>
              <a:rPr lang="zh-CN" altLang="en-US" sz="1477" dirty="0"/>
              <a:t>结构和其他一些特性组成，时</a:t>
            </a:r>
            <a:r>
              <a:rPr lang="en-US" altLang="zh-CN" sz="1477" dirty="0"/>
              <a:t>IPv4</a:t>
            </a:r>
            <a:r>
              <a:rPr lang="zh-CN" altLang="en-US" sz="1477" dirty="0"/>
              <a:t>协议族传输控制块的基础</a:t>
            </a:r>
            <a:endParaRPr lang="en-US" altLang="zh-CN" sz="1477" dirty="0"/>
          </a:p>
          <a:p>
            <a:pPr lvl="1"/>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B772A246-AD6A-4E72-9CFB-7CD6E83A5C83}"/>
              </a:ext>
            </a:extLst>
          </p:cNvPr>
          <p:cNvPicPr>
            <a:picLocks noChangeAspect="1"/>
          </p:cNvPicPr>
          <p:nvPr/>
        </p:nvPicPr>
        <p:blipFill>
          <a:blip r:embed="rId3"/>
          <a:stretch>
            <a:fillRect/>
          </a:stretch>
        </p:blipFill>
        <p:spPr>
          <a:xfrm>
            <a:off x="4733211" y="1368464"/>
            <a:ext cx="4387961" cy="4852231"/>
          </a:xfrm>
          <a:prstGeom prst="rect">
            <a:avLst/>
          </a:prstGeom>
        </p:spPr>
      </p:pic>
    </p:spTree>
    <p:extLst>
      <p:ext uri="{BB962C8B-B14F-4D97-AF65-F5344CB8AC3E}">
        <p14:creationId xmlns:p14="http://schemas.microsoft.com/office/powerpoint/2010/main" val="6270422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281873" cy="4985169"/>
          </a:xfrm>
        </p:spPr>
        <p:txBody>
          <a:bodyPr/>
          <a:lstStyle/>
          <a:p>
            <a:r>
              <a:rPr lang="en-US" altLang="zh-CN" dirty="0"/>
              <a:t>sock</a:t>
            </a:r>
            <a:r>
              <a:rPr lang="zh-CN" altLang="en-US" dirty="0"/>
              <a:t>结构体</a:t>
            </a:r>
            <a:endParaRPr lang="en-US" altLang="zh-CN" dirty="0"/>
          </a:p>
          <a:p>
            <a:pPr lvl="1"/>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594A7EA3-3657-479E-8840-B4746142341B}"/>
              </a:ext>
            </a:extLst>
          </p:cNvPr>
          <p:cNvPicPr>
            <a:picLocks noChangeAspect="1"/>
          </p:cNvPicPr>
          <p:nvPr/>
        </p:nvPicPr>
        <p:blipFill>
          <a:blip r:embed="rId3"/>
          <a:stretch>
            <a:fillRect/>
          </a:stretch>
        </p:blipFill>
        <p:spPr>
          <a:xfrm>
            <a:off x="1248554" y="1945355"/>
            <a:ext cx="3195738" cy="4627547"/>
          </a:xfrm>
          <a:prstGeom prst="rect">
            <a:avLst/>
          </a:prstGeom>
        </p:spPr>
      </p:pic>
      <p:pic>
        <p:nvPicPr>
          <p:cNvPr id="6" name="图片 5">
            <a:extLst>
              <a:ext uri="{FF2B5EF4-FFF2-40B4-BE49-F238E27FC236}">
                <a16:creationId xmlns:a16="http://schemas.microsoft.com/office/drawing/2014/main" id="{98797247-5B99-4A1F-B954-2C7AD36D19B9}"/>
              </a:ext>
            </a:extLst>
          </p:cNvPr>
          <p:cNvPicPr>
            <a:picLocks noChangeAspect="1"/>
          </p:cNvPicPr>
          <p:nvPr/>
        </p:nvPicPr>
        <p:blipFill>
          <a:blip r:embed="rId4"/>
          <a:stretch>
            <a:fillRect/>
          </a:stretch>
        </p:blipFill>
        <p:spPr>
          <a:xfrm>
            <a:off x="4542780" y="2978829"/>
            <a:ext cx="4659454" cy="2030313"/>
          </a:xfrm>
          <a:prstGeom prst="rect">
            <a:avLst/>
          </a:prstGeom>
        </p:spPr>
      </p:pic>
    </p:spTree>
    <p:extLst>
      <p:ext uri="{BB962C8B-B14F-4D97-AF65-F5344CB8AC3E}">
        <p14:creationId xmlns:p14="http://schemas.microsoft.com/office/powerpoint/2010/main" val="240809555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281873" cy="4985169"/>
          </a:xfrm>
        </p:spPr>
        <p:txBody>
          <a:bodyPr/>
          <a:lstStyle/>
          <a:p>
            <a:r>
              <a:rPr lang="en-US" altLang="zh-CN" dirty="0" err="1"/>
              <a:t>inet_sock</a:t>
            </a:r>
            <a:r>
              <a:rPr lang="zh-CN" altLang="en-US" dirty="0"/>
              <a:t>结构体</a:t>
            </a:r>
            <a:endParaRPr lang="en-US" altLang="zh-CN" dirty="0"/>
          </a:p>
          <a:p>
            <a:pPr lvl="1"/>
            <a:r>
              <a:rPr lang="en-US" altLang="zh-CN" dirty="0" err="1"/>
              <a:t>inet_sock</a:t>
            </a:r>
            <a:r>
              <a:rPr lang="zh-CN" altLang="en-US" dirty="0"/>
              <a:t>结构是</a:t>
            </a:r>
            <a:r>
              <a:rPr lang="en-US" altLang="zh-CN" dirty="0"/>
              <a:t>IPv4</a:t>
            </a:r>
            <a:r>
              <a:rPr lang="zh-CN" altLang="en-US" dirty="0"/>
              <a:t>协议专用的传输控制块，是对</a:t>
            </a:r>
            <a:r>
              <a:rPr lang="en-US" altLang="zh-CN" dirty="0"/>
              <a:t>sock</a:t>
            </a:r>
            <a:r>
              <a:rPr lang="zh-CN" altLang="en-US" dirty="0"/>
              <a:t>结构的扩展，在传输控制块的基本属性已具备的基础上，进一步提供了</a:t>
            </a:r>
            <a:r>
              <a:rPr lang="en-US" altLang="zh-CN" dirty="0"/>
              <a:t>IPv4</a:t>
            </a:r>
            <a:r>
              <a:rPr lang="zh-CN" altLang="en-US" dirty="0"/>
              <a:t>协议专有的一些属性，如</a:t>
            </a:r>
            <a:r>
              <a:rPr lang="en-US" altLang="zh-CN" dirty="0"/>
              <a:t>TTL</a:t>
            </a:r>
            <a:r>
              <a:rPr lang="zh-CN" altLang="en-US" dirty="0"/>
              <a:t>、组播列表、</a:t>
            </a:r>
            <a:r>
              <a:rPr lang="en-US" altLang="zh-CN" dirty="0"/>
              <a:t>IP</a:t>
            </a:r>
            <a:r>
              <a:rPr lang="zh-CN" altLang="en-US" dirty="0"/>
              <a:t>地址、端口等。</a:t>
            </a:r>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E760DF53-405F-42FE-AFC9-D8CCDD468EDE}"/>
              </a:ext>
            </a:extLst>
          </p:cNvPr>
          <p:cNvPicPr>
            <a:picLocks noChangeAspect="1"/>
          </p:cNvPicPr>
          <p:nvPr/>
        </p:nvPicPr>
        <p:blipFill>
          <a:blip r:embed="rId3"/>
          <a:stretch>
            <a:fillRect/>
          </a:stretch>
        </p:blipFill>
        <p:spPr>
          <a:xfrm>
            <a:off x="4904345" y="1767277"/>
            <a:ext cx="3988135" cy="4489479"/>
          </a:xfrm>
          <a:prstGeom prst="rect">
            <a:avLst/>
          </a:prstGeom>
        </p:spPr>
      </p:pic>
      <p:sp>
        <p:nvSpPr>
          <p:cNvPr id="6" name="文本框 5">
            <a:extLst>
              <a:ext uri="{FF2B5EF4-FFF2-40B4-BE49-F238E27FC236}">
                <a16:creationId xmlns:a16="http://schemas.microsoft.com/office/drawing/2014/main" id="{91056DE7-384D-41A3-B21C-E65970E7C17A}"/>
              </a:ext>
            </a:extLst>
          </p:cNvPr>
          <p:cNvSpPr txBox="1"/>
          <p:nvPr/>
        </p:nvSpPr>
        <p:spPr>
          <a:xfrm>
            <a:off x="251520" y="3993986"/>
            <a:ext cx="4652825" cy="2308774"/>
          </a:xfrm>
          <a:prstGeom prst="rect">
            <a:avLst/>
          </a:prstGeom>
          <a:noFill/>
        </p:spPr>
        <p:txBody>
          <a:bodyPr wrap="square" rtlCol="0">
            <a:spAutoFit/>
          </a:bodyPr>
          <a:lstStyle/>
          <a:p>
            <a:pPr marL="316531" indent="-316531" algn="l">
              <a:buFont typeface="Wingdings" panose="05000000000000000000" pitchFamily="2" charset="2"/>
              <a:buChar char="ü"/>
            </a:pPr>
            <a:r>
              <a:rPr lang="en-US" altLang="zh-CN" sz="1108" dirty="0" err="1">
                <a:solidFill>
                  <a:srgbClr val="292929"/>
                </a:solidFill>
                <a:latin typeface="+mn-ea"/>
                <a:ea typeface="+mn-ea"/>
              </a:rPr>
              <a:t>sk</a:t>
            </a:r>
            <a:r>
              <a:rPr lang="zh-CN" altLang="en-US" sz="1108" b="0" dirty="0">
                <a:solidFill>
                  <a:srgbClr val="292929"/>
                </a:solidFill>
                <a:latin typeface="+mn-ea"/>
                <a:ea typeface="+mn-ea"/>
              </a:rPr>
              <a:t>：</a:t>
            </a:r>
            <a:r>
              <a:rPr lang="en-US" altLang="zh-CN" sz="1108" b="0" dirty="0">
                <a:solidFill>
                  <a:srgbClr val="292929"/>
                </a:solidFill>
                <a:latin typeface="+mn-ea"/>
                <a:ea typeface="+mn-ea"/>
              </a:rPr>
              <a:t>sock</a:t>
            </a:r>
            <a:r>
              <a:rPr lang="zh-CN" altLang="en-US" sz="1108" b="0" dirty="0">
                <a:solidFill>
                  <a:srgbClr val="292929"/>
                </a:solidFill>
                <a:latin typeface="+mn-ea"/>
                <a:ea typeface="+mn-ea"/>
              </a:rPr>
              <a:t>结构是通用的网络层描述块，构成传输控制块的基础。</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inet_daddr</a:t>
            </a:r>
            <a:r>
              <a:rPr lang="zh-CN" altLang="en-US" sz="1108" b="0" dirty="0">
                <a:solidFill>
                  <a:srgbClr val="292929"/>
                </a:solidFill>
                <a:latin typeface="+mn-ea"/>
                <a:ea typeface="+mn-ea"/>
              </a:rPr>
              <a:t>：目的</a:t>
            </a:r>
            <a:r>
              <a:rPr lang="en-US" altLang="zh-CN" sz="1108" b="0" dirty="0">
                <a:solidFill>
                  <a:srgbClr val="292929"/>
                </a:solidFill>
                <a:latin typeface="+mn-ea"/>
                <a:ea typeface="+mn-ea"/>
              </a:rPr>
              <a:t>IP</a:t>
            </a:r>
            <a:r>
              <a:rPr lang="zh-CN" altLang="en-US" sz="1108" b="0" dirty="0">
                <a:solidFill>
                  <a:srgbClr val="292929"/>
                </a:solidFill>
                <a:latin typeface="+mn-ea"/>
                <a:ea typeface="+mn-ea"/>
              </a:rPr>
              <a:t>地址。</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inet_rcv_saddr</a:t>
            </a:r>
            <a:r>
              <a:rPr lang="zh-CN" altLang="en-US" sz="1108" b="0" dirty="0">
                <a:solidFill>
                  <a:srgbClr val="292929"/>
                </a:solidFill>
                <a:latin typeface="+mn-ea"/>
                <a:ea typeface="+mn-ea"/>
              </a:rPr>
              <a:t>：已绑定的本地</a:t>
            </a:r>
            <a:r>
              <a:rPr lang="en-US" altLang="zh-CN" sz="1108" b="0" dirty="0">
                <a:solidFill>
                  <a:srgbClr val="292929"/>
                </a:solidFill>
                <a:latin typeface="+mn-ea"/>
                <a:ea typeface="+mn-ea"/>
              </a:rPr>
              <a:t>IP</a:t>
            </a:r>
            <a:r>
              <a:rPr lang="zh-CN" altLang="en-US" sz="1108" b="0" dirty="0">
                <a:solidFill>
                  <a:srgbClr val="292929"/>
                </a:solidFill>
                <a:latin typeface="+mn-ea"/>
                <a:ea typeface="+mn-ea"/>
              </a:rPr>
              <a:t>地址。</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inet_dport</a:t>
            </a:r>
            <a:r>
              <a:rPr lang="zh-CN" altLang="en-US" sz="1108" b="0" dirty="0">
                <a:solidFill>
                  <a:srgbClr val="292929"/>
                </a:solidFill>
                <a:latin typeface="+mn-ea"/>
                <a:ea typeface="+mn-ea"/>
              </a:rPr>
              <a:t>：目的端口。</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inet_num</a:t>
            </a:r>
            <a:r>
              <a:rPr lang="zh-CN" altLang="en-US" sz="1108" b="0" dirty="0">
                <a:solidFill>
                  <a:srgbClr val="292929"/>
                </a:solidFill>
                <a:latin typeface="+mn-ea"/>
                <a:ea typeface="+mn-ea"/>
              </a:rPr>
              <a:t>：主机字节序存储的本地端口。</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uc_ttl</a:t>
            </a:r>
            <a:r>
              <a:rPr lang="zh-CN" altLang="en-US" sz="1108" b="0" dirty="0">
                <a:solidFill>
                  <a:srgbClr val="292929"/>
                </a:solidFill>
                <a:latin typeface="+mn-ea"/>
                <a:ea typeface="+mn-ea"/>
              </a:rPr>
              <a:t>：单播报文的</a:t>
            </a:r>
            <a:r>
              <a:rPr lang="en-US" altLang="zh-CN" sz="1108" b="0" dirty="0">
                <a:solidFill>
                  <a:srgbClr val="292929"/>
                </a:solidFill>
                <a:latin typeface="+mn-ea"/>
                <a:ea typeface="+mn-ea"/>
              </a:rPr>
              <a:t>TTL</a:t>
            </a:r>
            <a:r>
              <a:rPr lang="zh-CN" altLang="en-US" sz="1108" b="0" dirty="0">
                <a:solidFill>
                  <a:srgbClr val="292929"/>
                </a:solidFill>
                <a:latin typeface="+mn-ea"/>
                <a:ea typeface="+mn-ea"/>
              </a:rPr>
              <a:t>，默认值为</a:t>
            </a:r>
            <a:r>
              <a:rPr lang="en-US" altLang="zh-CN" sz="1108" b="0" dirty="0">
                <a:solidFill>
                  <a:srgbClr val="292929"/>
                </a:solidFill>
                <a:latin typeface="+mn-ea"/>
                <a:ea typeface="+mn-ea"/>
              </a:rPr>
              <a:t>-1</a:t>
            </a:r>
            <a:r>
              <a:rPr lang="zh-CN" altLang="en-US" sz="1108" b="0" dirty="0">
                <a:solidFill>
                  <a:srgbClr val="292929"/>
                </a:solidFill>
                <a:latin typeface="+mn-ea"/>
                <a:ea typeface="+mn-ea"/>
              </a:rPr>
              <a:t>，在输出</a:t>
            </a:r>
            <a:r>
              <a:rPr lang="en-US" altLang="zh-CN" sz="1108" b="0" dirty="0">
                <a:solidFill>
                  <a:srgbClr val="292929"/>
                </a:solidFill>
                <a:latin typeface="+mn-ea"/>
                <a:ea typeface="+mn-ea"/>
              </a:rPr>
              <a:t>IP</a:t>
            </a:r>
            <a:r>
              <a:rPr lang="zh-CN" altLang="en-US" sz="1108" b="0" dirty="0">
                <a:solidFill>
                  <a:srgbClr val="292929"/>
                </a:solidFill>
                <a:latin typeface="+mn-ea"/>
                <a:ea typeface="+mn-ea"/>
              </a:rPr>
              <a:t>数据报时，</a:t>
            </a:r>
            <a:r>
              <a:rPr lang="en-US" altLang="zh-CN" sz="1108" b="0" dirty="0">
                <a:solidFill>
                  <a:srgbClr val="292929"/>
                </a:solidFill>
                <a:latin typeface="+mn-ea"/>
                <a:ea typeface="+mn-ea"/>
              </a:rPr>
              <a:t>TTL</a:t>
            </a:r>
            <a:r>
              <a:rPr lang="zh-CN" altLang="en-US" sz="1108" b="0" dirty="0">
                <a:solidFill>
                  <a:srgbClr val="292929"/>
                </a:solidFill>
                <a:latin typeface="+mn-ea"/>
                <a:ea typeface="+mn-ea"/>
              </a:rPr>
              <a:t>值首选从这里获取。</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inet_sport</a:t>
            </a:r>
            <a:r>
              <a:rPr lang="zh-CN" altLang="en-US" sz="1108" b="0" dirty="0">
                <a:solidFill>
                  <a:srgbClr val="292929"/>
                </a:solidFill>
                <a:latin typeface="+mn-ea"/>
                <a:ea typeface="+mn-ea"/>
              </a:rPr>
              <a:t>：由</a:t>
            </a:r>
            <a:r>
              <a:rPr lang="en-US" altLang="zh-CN" sz="1108" b="0" dirty="0" err="1">
                <a:solidFill>
                  <a:srgbClr val="292929"/>
                </a:solidFill>
                <a:latin typeface="+mn-ea"/>
                <a:ea typeface="+mn-ea"/>
              </a:rPr>
              <a:t>inet_num</a:t>
            </a:r>
            <a:r>
              <a:rPr lang="zh-CN" altLang="en-US" sz="1108" b="0" dirty="0">
                <a:solidFill>
                  <a:srgbClr val="292929"/>
                </a:solidFill>
                <a:latin typeface="+mn-ea"/>
                <a:ea typeface="+mn-ea"/>
              </a:rPr>
              <a:t>转换成的网络字节序的源端口。</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inet_id</a:t>
            </a:r>
            <a:r>
              <a:rPr lang="zh-CN" altLang="en-US" sz="1108" b="0" dirty="0">
                <a:solidFill>
                  <a:srgbClr val="292929"/>
                </a:solidFill>
                <a:latin typeface="+mn-ea"/>
                <a:ea typeface="+mn-ea"/>
              </a:rPr>
              <a:t>：一个递增的值，用来赋给</a:t>
            </a:r>
            <a:r>
              <a:rPr lang="en-US" altLang="zh-CN" sz="1108" b="0" dirty="0">
                <a:solidFill>
                  <a:srgbClr val="292929"/>
                </a:solidFill>
                <a:latin typeface="+mn-ea"/>
                <a:ea typeface="+mn-ea"/>
              </a:rPr>
              <a:t>IP</a:t>
            </a:r>
            <a:r>
              <a:rPr lang="zh-CN" altLang="en-US" sz="1108" b="0" dirty="0">
                <a:solidFill>
                  <a:srgbClr val="292929"/>
                </a:solidFill>
                <a:latin typeface="+mn-ea"/>
                <a:ea typeface="+mn-ea"/>
              </a:rPr>
              <a:t>首部中的</a:t>
            </a:r>
            <a:r>
              <a:rPr lang="en-US" altLang="zh-CN" sz="1108" b="0" dirty="0">
                <a:solidFill>
                  <a:srgbClr val="292929"/>
                </a:solidFill>
                <a:latin typeface="+mn-ea"/>
                <a:ea typeface="+mn-ea"/>
              </a:rPr>
              <a:t>id</a:t>
            </a:r>
            <a:r>
              <a:rPr lang="zh-CN" altLang="en-US" sz="1108" b="0" dirty="0">
                <a:solidFill>
                  <a:srgbClr val="292929"/>
                </a:solidFill>
                <a:latin typeface="+mn-ea"/>
                <a:ea typeface="+mn-ea"/>
              </a:rPr>
              <a:t>域。</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inet_opt</a:t>
            </a:r>
            <a:r>
              <a:rPr lang="zh-CN" altLang="en-US" sz="1108" b="0" dirty="0">
                <a:solidFill>
                  <a:srgbClr val="292929"/>
                </a:solidFill>
                <a:latin typeface="+mn-ea"/>
                <a:ea typeface="+mn-ea"/>
              </a:rPr>
              <a:t>：指向</a:t>
            </a:r>
            <a:r>
              <a:rPr lang="en-US" altLang="zh-CN" sz="1108" b="0" dirty="0">
                <a:solidFill>
                  <a:srgbClr val="292929"/>
                </a:solidFill>
                <a:latin typeface="+mn-ea"/>
                <a:ea typeface="+mn-ea"/>
              </a:rPr>
              <a:t>IP</a:t>
            </a:r>
            <a:r>
              <a:rPr lang="zh-CN" altLang="en-US" sz="1108" b="0" dirty="0">
                <a:solidFill>
                  <a:srgbClr val="292929"/>
                </a:solidFill>
                <a:latin typeface="+mn-ea"/>
                <a:ea typeface="+mn-ea"/>
              </a:rPr>
              <a:t>数据报选项的指针。</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tos</a:t>
            </a:r>
            <a:r>
              <a:rPr lang="zh-CN" altLang="en-US" sz="1108" b="0" dirty="0">
                <a:solidFill>
                  <a:srgbClr val="292929"/>
                </a:solidFill>
                <a:latin typeface="+mn-ea"/>
                <a:ea typeface="+mn-ea"/>
              </a:rPr>
              <a:t>：用于设置</a:t>
            </a:r>
            <a:r>
              <a:rPr lang="en-US" altLang="zh-CN" sz="1108" b="0" dirty="0">
                <a:solidFill>
                  <a:srgbClr val="292929"/>
                </a:solidFill>
                <a:latin typeface="+mn-ea"/>
                <a:ea typeface="+mn-ea"/>
              </a:rPr>
              <a:t>IP</a:t>
            </a:r>
            <a:r>
              <a:rPr lang="zh-CN" altLang="en-US" sz="1108" b="0" dirty="0">
                <a:solidFill>
                  <a:srgbClr val="292929"/>
                </a:solidFill>
                <a:latin typeface="+mn-ea"/>
                <a:ea typeface="+mn-ea"/>
              </a:rPr>
              <a:t>首部的</a:t>
            </a:r>
            <a:r>
              <a:rPr lang="en-US" altLang="zh-CN" sz="1108" b="0" dirty="0">
                <a:solidFill>
                  <a:srgbClr val="292929"/>
                </a:solidFill>
                <a:latin typeface="+mn-ea"/>
                <a:ea typeface="+mn-ea"/>
              </a:rPr>
              <a:t>TOS</a:t>
            </a:r>
            <a:r>
              <a:rPr lang="zh-CN" altLang="en-US" sz="1108" b="0" dirty="0">
                <a:solidFill>
                  <a:srgbClr val="292929"/>
                </a:solidFill>
                <a:latin typeface="+mn-ea"/>
                <a:ea typeface="+mn-ea"/>
              </a:rPr>
              <a:t>域。</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a:solidFill>
                  <a:srgbClr val="292929"/>
                </a:solidFill>
                <a:latin typeface="+mn-ea"/>
                <a:ea typeface="+mn-ea"/>
              </a:rPr>
              <a:t>is_icsk</a:t>
            </a:r>
            <a:r>
              <a:rPr lang="en-US" altLang="zh-CN" sz="1108" b="0" dirty="0">
                <a:solidFill>
                  <a:srgbClr val="292929"/>
                </a:solidFill>
                <a:latin typeface="+mn-ea"/>
                <a:ea typeface="+mn-ea"/>
              </a:rPr>
              <a:t>:1</a:t>
            </a:r>
            <a:r>
              <a:rPr lang="zh-CN" altLang="en-US" sz="1108" b="0" dirty="0">
                <a:solidFill>
                  <a:srgbClr val="292929"/>
                </a:solidFill>
                <a:latin typeface="+mn-ea"/>
                <a:ea typeface="+mn-ea"/>
              </a:rPr>
              <a:t>：是否是基于连接的传输控制块。</a:t>
            </a:r>
            <a:endParaRPr lang="en-US" altLang="zh-CN" sz="1108" b="0" dirty="0">
              <a:solidFill>
                <a:srgbClr val="292929"/>
              </a:solidFill>
              <a:latin typeface="+mn-ea"/>
              <a:ea typeface="+mn-ea"/>
            </a:endParaRPr>
          </a:p>
          <a:p>
            <a:pPr algn="l"/>
            <a:endParaRPr lang="zh-CN" altLang="en-US" sz="1108" b="0" dirty="0">
              <a:solidFill>
                <a:srgbClr val="292929"/>
              </a:solidFill>
              <a:latin typeface="+mn-ea"/>
              <a:ea typeface="+mn-ea"/>
            </a:endParaRPr>
          </a:p>
        </p:txBody>
      </p:sp>
      <p:sp>
        <p:nvSpPr>
          <p:cNvPr id="7" name="矩形 6">
            <a:extLst>
              <a:ext uri="{FF2B5EF4-FFF2-40B4-BE49-F238E27FC236}">
                <a16:creationId xmlns:a16="http://schemas.microsoft.com/office/drawing/2014/main" id="{19EDE40D-187E-4D12-94CA-681A886FD7AD}"/>
              </a:ext>
            </a:extLst>
          </p:cNvPr>
          <p:cNvSpPr/>
          <p:nvPr/>
        </p:nvSpPr>
        <p:spPr bwMode="auto">
          <a:xfrm>
            <a:off x="5021701" y="5888350"/>
            <a:ext cx="2009649"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59059022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281873" cy="4985169"/>
          </a:xfrm>
        </p:spPr>
        <p:txBody>
          <a:bodyPr/>
          <a:lstStyle/>
          <a:p>
            <a:r>
              <a:rPr lang="en-US" altLang="zh-CN" dirty="0" err="1"/>
              <a:t>inet_sock</a:t>
            </a:r>
            <a:r>
              <a:rPr lang="zh-CN" altLang="en-US" dirty="0"/>
              <a:t>结构体</a:t>
            </a:r>
            <a:endParaRPr lang="en-US" altLang="zh-CN" dirty="0"/>
          </a:p>
          <a:p>
            <a:pPr lvl="1"/>
            <a:r>
              <a:rPr lang="en-US" altLang="zh-CN" dirty="0" err="1"/>
              <a:t>inet_sock</a:t>
            </a:r>
            <a:r>
              <a:rPr lang="zh-CN" altLang="en-US" dirty="0"/>
              <a:t>结构是</a:t>
            </a:r>
            <a:r>
              <a:rPr lang="en-US" altLang="zh-CN" dirty="0"/>
              <a:t>IPv4</a:t>
            </a:r>
            <a:r>
              <a:rPr lang="zh-CN" altLang="en-US" dirty="0"/>
              <a:t>协议专用的传输控制块，是对</a:t>
            </a:r>
            <a:r>
              <a:rPr lang="en-US" altLang="zh-CN" dirty="0"/>
              <a:t>sock</a:t>
            </a:r>
            <a:r>
              <a:rPr lang="zh-CN" altLang="en-US" dirty="0"/>
              <a:t>结构的扩展，在传输控制块的基本属性已具备的基础上，进一步提供了</a:t>
            </a:r>
            <a:r>
              <a:rPr lang="en-US" altLang="zh-CN" dirty="0"/>
              <a:t>IPv4</a:t>
            </a:r>
            <a:r>
              <a:rPr lang="zh-CN" altLang="en-US" dirty="0"/>
              <a:t>协议专有的一些属性，如</a:t>
            </a:r>
            <a:r>
              <a:rPr lang="en-US" altLang="zh-CN" dirty="0"/>
              <a:t>TTL</a:t>
            </a:r>
            <a:r>
              <a:rPr lang="zh-CN" altLang="en-US" dirty="0"/>
              <a:t>、组播列表、</a:t>
            </a:r>
            <a:r>
              <a:rPr lang="en-US" altLang="zh-CN" dirty="0"/>
              <a:t>IP</a:t>
            </a:r>
            <a:r>
              <a:rPr lang="zh-CN" altLang="en-US" dirty="0"/>
              <a:t>地址、端口等。</a:t>
            </a:r>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sp>
        <p:nvSpPr>
          <p:cNvPr id="6" name="文本框 5">
            <a:extLst>
              <a:ext uri="{FF2B5EF4-FFF2-40B4-BE49-F238E27FC236}">
                <a16:creationId xmlns:a16="http://schemas.microsoft.com/office/drawing/2014/main" id="{91056DE7-384D-41A3-B21C-E65970E7C17A}"/>
              </a:ext>
            </a:extLst>
          </p:cNvPr>
          <p:cNvSpPr txBox="1"/>
          <p:nvPr/>
        </p:nvSpPr>
        <p:spPr>
          <a:xfrm>
            <a:off x="265862" y="4224092"/>
            <a:ext cx="4652825" cy="1115305"/>
          </a:xfrm>
          <a:prstGeom prst="rect">
            <a:avLst/>
          </a:prstGeom>
          <a:noFill/>
        </p:spPr>
        <p:txBody>
          <a:bodyPr wrap="square" rtlCol="0">
            <a:spAutoFit/>
          </a:bodyPr>
          <a:lstStyle/>
          <a:p>
            <a:pPr marL="316531" indent="-316531" algn="l">
              <a:buFont typeface="Wingdings" panose="05000000000000000000" pitchFamily="2" charset="2"/>
              <a:buChar char="ü"/>
            </a:pPr>
            <a:r>
              <a:rPr lang="en-US" altLang="zh-CN" sz="1108" dirty="0" err="1">
                <a:solidFill>
                  <a:srgbClr val="292929"/>
                </a:solidFill>
                <a:latin typeface="+mn-ea"/>
                <a:ea typeface="+mn-ea"/>
              </a:rPr>
              <a:t>addr</a:t>
            </a:r>
            <a:r>
              <a:rPr lang="zh-CN" altLang="en-US" sz="1108" b="0" dirty="0">
                <a:solidFill>
                  <a:srgbClr val="292929"/>
                </a:solidFill>
                <a:latin typeface="+mn-ea"/>
                <a:ea typeface="+mn-ea"/>
              </a:rPr>
              <a:t>：输出</a:t>
            </a:r>
            <a:r>
              <a:rPr lang="en-US" altLang="zh-CN" sz="1108" b="0" dirty="0">
                <a:solidFill>
                  <a:srgbClr val="292929"/>
                </a:solidFill>
                <a:latin typeface="+mn-ea"/>
                <a:ea typeface="+mn-ea"/>
              </a:rPr>
              <a:t>IP</a:t>
            </a:r>
            <a:r>
              <a:rPr lang="zh-CN" altLang="en-US" sz="1108" b="0" dirty="0">
                <a:solidFill>
                  <a:srgbClr val="292929"/>
                </a:solidFill>
                <a:latin typeface="+mn-ea"/>
                <a:ea typeface="+mn-ea"/>
              </a:rPr>
              <a:t>数据报的目的地址</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a:solidFill>
                  <a:srgbClr val="292929"/>
                </a:solidFill>
                <a:latin typeface="+mn-ea"/>
                <a:ea typeface="+mn-ea"/>
              </a:rPr>
              <a:t>opt</a:t>
            </a:r>
            <a:r>
              <a:rPr lang="zh-CN" altLang="en-US" sz="1108" b="0" dirty="0">
                <a:solidFill>
                  <a:srgbClr val="292929"/>
                </a:solidFill>
                <a:latin typeface="+mn-ea"/>
                <a:ea typeface="+mn-ea"/>
              </a:rPr>
              <a:t>：指向此次发送数据报的</a:t>
            </a:r>
            <a:r>
              <a:rPr lang="en-US" altLang="zh-CN" sz="1108" b="0" dirty="0">
                <a:solidFill>
                  <a:srgbClr val="292929"/>
                </a:solidFill>
                <a:latin typeface="+mn-ea"/>
                <a:ea typeface="+mn-ea"/>
              </a:rPr>
              <a:t>IP</a:t>
            </a:r>
            <a:r>
              <a:rPr lang="zh-CN" altLang="en-US" sz="1108" b="0" dirty="0">
                <a:solidFill>
                  <a:srgbClr val="292929"/>
                </a:solidFill>
                <a:latin typeface="+mn-ea"/>
                <a:ea typeface="+mn-ea"/>
              </a:rPr>
              <a:t>选项。</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fragsize</a:t>
            </a:r>
            <a:r>
              <a:rPr lang="zh-CN" altLang="en-US" sz="1108" b="0" dirty="0">
                <a:solidFill>
                  <a:srgbClr val="292929"/>
                </a:solidFill>
                <a:latin typeface="+mn-ea"/>
                <a:ea typeface="+mn-ea"/>
              </a:rPr>
              <a:t>：</a:t>
            </a:r>
            <a:r>
              <a:rPr lang="en-US" altLang="zh-CN" sz="1108" b="0" dirty="0">
                <a:solidFill>
                  <a:srgbClr val="292929"/>
                </a:solidFill>
                <a:latin typeface="+mn-ea"/>
                <a:ea typeface="+mn-ea"/>
              </a:rPr>
              <a:t>UDP</a:t>
            </a:r>
            <a:r>
              <a:rPr lang="zh-CN" altLang="en-US" sz="1108" b="0" dirty="0">
                <a:solidFill>
                  <a:srgbClr val="292929"/>
                </a:solidFill>
                <a:latin typeface="+mn-ea"/>
                <a:ea typeface="+mn-ea"/>
              </a:rPr>
              <a:t>数据报或原始</a:t>
            </a:r>
            <a:r>
              <a:rPr lang="en-US" altLang="zh-CN" sz="1108" b="0" dirty="0">
                <a:solidFill>
                  <a:srgbClr val="292929"/>
                </a:solidFill>
                <a:latin typeface="+mn-ea"/>
                <a:ea typeface="+mn-ea"/>
              </a:rPr>
              <a:t>IP</a:t>
            </a:r>
            <a:r>
              <a:rPr lang="zh-CN" altLang="en-US" sz="1108" b="0" dirty="0">
                <a:solidFill>
                  <a:srgbClr val="292929"/>
                </a:solidFill>
                <a:latin typeface="+mn-ea"/>
                <a:ea typeface="+mn-ea"/>
              </a:rPr>
              <a:t>数据报分片大小。</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a:solidFill>
                  <a:srgbClr val="292929"/>
                </a:solidFill>
                <a:latin typeface="+mn-ea"/>
                <a:ea typeface="+mn-ea"/>
              </a:rPr>
              <a:t>length</a:t>
            </a:r>
            <a:r>
              <a:rPr lang="zh-CN" altLang="en-US" sz="1108" b="0" dirty="0">
                <a:solidFill>
                  <a:srgbClr val="292929"/>
                </a:solidFill>
                <a:latin typeface="+mn-ea"/>
                <a:ea typeface="+mn-ea"/>
              </a:rPr>
              <a:t>：当前发送的数据报的数据长度。</a:t>
            </a:r>
            <a:endParaRPr lang="en-US" altLang="zh-CN" sz="1108" b="0" dirty="0">
              <a:solidFill>
                <a:srgbClr val="292929"/>
              </a:solidFill>
              <a:latin typeface="+mn-ea"/>
              <a:ea typeface="+mn-ea"/>
            </a:endParaRPr>
          </a:p>
          <a:p>
            <a:pPr marL="316531" indent="-316531" algn="l">
              <a:buFont typeface="Wingdings" panose="05000000000000000000" pitchFamily="2" charset="2"/>
              <a:buChar char="ü"/>
            </a:pPr>
            <a:r>
              <a:rPr lang="en-US" altLang="zh-CN" sz="1108" dirty="0" err="1">
                <a:solidFill>
                  <a:srgbClr val="292929"/>
                </a:solidFill>
                <a:latin typeface="+mn-ea"/>
                <a:ea typeface="+mn-ea"/>
              </a:rPr>
              <a:t>fl</a:t>
            </a:r>
            <a:r>
              <a:rPr lang="zh-CN" altLang="en-US" sz="1108" b="0" dirty="0">
                <a:solidFill>
                  <a:srgbClr val="292929"/>
                </a:solidFill>
                <a:latin typeface="+mn-ea"/>
                <a:ea typeface="+mn-ea"/>
              </a:rPr>
              <a:t>：用</a:t>
            </a:r>
            <a:r>
              <a:rPr lang="en-US" altLang="zh-CN" sz="1108" b="0" dirty="0" err="1">
                <a:solidFill>
                  <a:srgbClr val="292929"/>
                </a:solidFill>
                <a:latin typeface="+mn-ea"/>
                <a:ea typeface="+mn-ea"/>
              </a:rPr>
              <a:t>flowi</a:t>
            </a:r>
            <a:r>
              <a:rPr lang="zh-CN" altLang="en-US" sz="1108" b="0" dirty="0">
                <a:solidFill>
                  <a:srgbClr val="292929"/>
                </a:solidFill>
                <a:latin typeface="+mn-ea"/>
                <a:ea typeface="+mn-ea"/>
              </a:rPr>
              <a:t>结构来缓存目的地址、目的端口、源地址和源端口，构造</a:t>
            </a:r>
            <a:r>
              <a:rPr lang="en-US" altLang="zh-CN" sz="1108" b="0" dirty="0">
                <a:solidFill>
                  <a:srgbClr val="292929"/>
                </a:solidFill>
                <a:latin typeface="+mn-ea"/>
                <a:ea typeface="+mn-ea"/>
              </a:rPr>
              <a:t>UDP</a:t>
            </a:r>
            <a:r>
              <a:rPr lang="zh-CN" altLang="en-US" sz="1108" b="0" dirty="0">
                <a:solidFill>
                  <a:srgbClr val="292929"/>
                </a:solidFill>
                <a:latin typeface="+mn-ea"/>
                <a:ea typeface="+mn-ea"/>
              </a:rPr>
              <a:t>报文时有关信息就从这里获取。</a:t>
            </a:r>
          </a:p>
        </p:txBody>
      </p:sp>
      <p:pic>
        <p:nvPicPr>
          <p:cNvPr id="4" name="图片 3">
            <a:extLst>
              <a:ext uri="{FF2B5EF4-FFF2-40B4-BE49-F238E27FC236}">
                <a16:creationId xmlns:a16="http://schemas.microsoft.com/office/drawing/2014/main" id="{2833D19F-94D8-4BB6-8FF3-726A276A4078}"/>
              </a:ext>
            </a:extLst>
          </p:cNvPr>
          <p:cNvPicPr>
            <a:picLocks noChangeAspect="1"/>
          </p:cNvPicPr>
          <p:nvPr/>
        </p:nvPicPr>
        <p:blipFill>
          <a:blip r:embed="rId3"/>
          <a:stretch>
            <a:fillRect/>
          </a:stretch>
        </p:blipFill>
        <p:spPr>
          <a:xfrm>
            <a:off x="4933029" y="1634339"/>
            <a:ext cx="4381367" cy="2924633"/>
          </a:xfrm>
          <a:prstGeom prst="rect">
            <a:avLst/>
          </a:prstGeom>
        </p:spPr>
      </p:pic>
    </p:spTree>
    <p:extLst>
      <p:ext uri="{BB962C8B-B14F-4D97-AF65-F5344CB8AC3E}">
        <p14:creationId xmlns:p14="http://schemas.microsoft.com/office/powerpoint/2010/main" val="147391379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zh-CN" altLang="en-US"/>
              <a:t>数据的封装与传递过程</a:t>
            </a:r>
            <a:endParaRPr lang="en-US" altLang="zh-CN"/>
          </a:p>
        </p:txBody>
      </p:sp>
      <p:pic>
        <p:nvPicPr>
          <p:cNvPr id="4198" name="Picture 102" descr="F:\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97" y="1966684"/>
            <a:ext cx="7955467" cy="376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0314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4519476" cy="4985169"/>
          </a:xfrm>
        </p:spPr>
        <p:txBody>
          <a:bodyPr/>
          <a:lstStyle/>
          <a:p>
            <a:r>
              <a:rPr lang="en-US" altLang="zh-CN" dirty="0"/>
              <a:t>inet_connection_sock</a:t>
            </a:r>
            <a:r>
              <a:rPr lang="zh-CN" altLang="en-US" dirty="0"/>
              <a:t>结构体</a:t>
            </a:r>
          </a:p>
          <a:p>
            <a:pPr lvl="1"/>
            <a:r>
              <a:rPr lang="zh-CN" altLang="en-US" dirty="0"/>
              <a:t>是所有面向连接传输控制块的表示，在</a:t>
            </a:r>
            <a:r>
              <a:rPr lang="en-US" altLang="zh-CN" dirty="0"/>
              <a:t>inet_sock</a:t>
            </a:r>
            <a:r>
              <a:rPr lang="zh-CN" altLang="en-US" dirty="0"/>
              <a:t>基础上增加了有关连接、确认和重传的成员</a:t>
            </a:r>
          </a:p>
          <a:p>
            <a:pPr lvl="2"/>
            <a:r>
              <a:rPr lang="en-US" altLang="zh-CN" sz="1292" dirty="0" err="1"/>
              <a:t>icsk_accpet_queue</a:t>
            </a:r>
            <a:r>
              <a:rPr lang="zh-CN" altLang="en-US" sz="1292" dirty="0"/>
              <a:t>当</a:t>
            </a:r>
            <a:r>
              <a:rPr lang="en-US" altLang="zh-CN" sz="1292" dirty="0" err="1"/>
              <a:t>tcp</a:t>
            </a:r>
            <a:r>
              <a:rPr lang="zh-CN" altLang="en-US" sz="1292" dirty="0"/>
              <a:t>传输层接收到客户端的连接请求后，会创建一个客户端套接字存放在这里，等待应用程序通过</a:t>
            </a:r>
            <a:r>
              <a:rPr lang="en-US" altLang="zh-CN" sz="1292" dirty="0"/>
              <a:t>accept()</a:t>
            </a:r>
            <a:r>
              <a:rPr lang="zh-CN" altLang="en-US" sz="1292" dirty="0"/>
              <a:t>读取；</a:t>
            </a:r>
          </a:p>
          <a:p>
            <a:pPr lvl="2"/>
            <a:r>
              <a:rPr lang="en-US" altLang="zh-CN" sz="1292" dirty="0" err="1"/>
              <a:t>icsk_bind_hash</a:t>
            </a:r>
            <a:r>
              <a:rPr lang="zh-CN" altLang="en-US" sz="1292" dirty="0"/>
              <a:t>指向与当前</a:t>
            </a:r>
            <a:r>
              <a:rPr lang="en-US" altLang="zh-CN" sz="1292" dirty="0"/>
              <a:t>sock</a:t>
            </a:r>
            <a:r>
              <a:rPr lang="zh-CN" altLang="en-US" sz="1292" dirty="0"/>
              <a:t>绑定的端口号信息；</a:t>
            </a:r>
          </a:p>
          <a:p>
            <a:pPr lvl="2"/>
            <a:r>
              <a:rPr lang="en-US" altLang="zh-CN" sz="1292" dirty="0" err="1"/>
              <a:t>icsk_timeout</a:t>
            </a:r>
            <a:r>
              <a:rPr lang="zh-CN" altLang="en-US" sz="1292" dirty="0"/>
              <a:t>如果</a:t>
            </a:r>
            <a:r>
              <a:rPr lang="en-US" altLang="zh-CN" sz="1292" dirty="0" err="1"/>
              <a:t>tcp</a:t>
            </a:r>
            <a:r>
              <a:rPr lang="zh-CN" altLang="en-US" sz="1292" dirty="0"/>
              <a:t>段在指定时间内没有收到</a:t>
            </a:r>
            <a:r>
              <a:rPr lang="en-US" altLang="zh-CN" sz="1292" dirty="0"/>
              <a:t>ack</a:t>
            </a:r>
            <a:r>
              <a:rPr lang="zh-CN" altLang="en-US" sz="1292" dirty="0"/>
              <a:t>，则认为发送失败，此变量记录了超时时间；</a:t>
            </a:r>
          </a:p>
          <a:p>
            <a:pPr lvl="2"/>
            <a:r>
              <a:rPr lang="en-US" altLang="zh-CN" sz="1292" dirty="0" err="1"/>
              <a:t>icsk_ca_ops</a:t>
            </a:r>
            <a:r>
              <a:rPr lang="zh-CN" altLang="en-US" sz="1292" dirty="0"/>
              <a:t>指向实现某种拥塞控制算法的函数集合；</a:t>
            </a:r>
          </a:p>
          <a:p>
            <a:pPr lvl="2"/>
            <a:r>
              <a:rPr lang="en-US" altLang="zh-CN" sz="1292" dirty="0" err="1"/>
              <a:t>icsk_af_ops</a:t>
            </a:r>
            <a:r>
              <a:rPr lang="zh-CN" altLang="en-US" sz="1292" dirty="0"/>
              <a:t>是</a:t>
            </a:r>
            <a:r>
              <a:rPr lang="en-US" altLang="zh-CN" sz="1292" dirty="0" err="1"/>
              <a:t>tcp</a:t>
            </a:r>
            <a:r>
              <a:rPr lang="zh-CN" altLang="en-US" sz="1292" dirty="0"/>
              <a:t>的操作接口集，包括想</a:t>
            </a:r>
            <a:r>
              <a:rPr lang="en-US" altLang="zh-CN" sz="1292" dirty="0" err="1"/>
              <a:t>ip</a:t>
            </a:r>
            <a:r>
              <a:rPr lang="zh-CN" altLang="en-US" sz="1292" dirty="0"/>
              <a:t>层发送的接口、</a:t>
            </a:r>
            <a:r>
              <a:rPr lang="en-US" altLang="zh-CN" sz="1292" dirty="0" err="1"/>
              <a:t>tcp</a:t>
            </a:r>
            <a:r>
              <a:rPr lang="zh-CN" altLang="en-US" sz="1292" dirty="0"/>
              <a:t>层</a:t>
            </a:r>
            <a:r>
              <a:rPr lang="en-US" altLang="zh-CN" sz="1292" dirty="0" err="1"/>
              <a:t>setsockopt</a:t>
            </a:r>
            <a:r>
              <a:rPr lang="zh-CN" altLang="en-US" sz="1292" dirty="0"/>
              <a:t>接口等；</a:t>
            </a:r>
          </a:p>
          <a:p>
            <a:pPr lvl="2"/>
            <a:r>
              <a:rPr lang="en-US" altLang="zh-CN" sz="1292" dirty="0" err="1"/>
              <a:t>icsk_ca_state</a:t>
            </a:r>
            <a:r>
              <a:rPr lang="zh-CN" altLang="en-US" sz="1292" dirty="0"/>
              <a:t>拥塞控制状态；</a:t>
            </a:r>
          </a:p>
          <a:p>
            <a:pPr lvl="2"/>
            <a:r>
              <a:rPr lang="en-US" altLang="zh-CN" sz="1292" dirty="0" err="1"/>
              <a:t>icsk_retransmits</a:t>
            </a:r>
            <a:r>
              <a:rPr lang="zh-CN" altLang="en-US" sz="1292" dirty="0"/>
              <a:t>记录超时重传的次数；</a:t>
            </a:r>
          </a:p>
          <a:p>
            <a:pPr lvl="2"/>
            <a:r>
              <a:rPr lang="en-US" altLang="zh-CN" sz="1292" dirty="0" err="1"/>
              <a:t>icsk_ack</a:t>
            </a:r>
            <a:r>
              <a:rPr lang="zh-CN" altLang="en-US" sz="1292" dirty="0"/>
              <a:t>延时确认控制数据块；</a:t>
            </a:r>
          </a:p>
          <a:p>
            <a:pPr lvl="2"/>
            <a:r>
              <a:rPr lang="en-US" altLang="zh-CN" sz="1292" dirty="0" err="1"/>
              <a:t>icsk_mtup</a:t>
            </a:r>
            <a:r>
              <a:rPr lang="zh-CN" altLang="en-US" sz="1292" dirty="0"/>
              <a:t>有关路径</a:t>
            </a:r>
            <a:r>
              <a:rPr lang="en-US" altLang="zh-CN" sz="1292" dirty="0" err="1"/>
              <a:t>mtu</a:t>
            </a:r>
            <a:r>
              <a:rPr lang="zh-CN" altLang="en-US" sz="1292" dirty="0"/>
              <a:t>发现的控制数据块；</a:t>
            </a:r>
          </a:p>
          <a:p>
            <a:pPr lvl="2"/>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7" name="图片 6">
            <a:extLst>
              <a:ext uri="{FF2B5EF4-FFF2-40B4-BE49-F238E27FC236}">
                <a16:creationId xmlns:a16="http://schemas.microsoft.com/office/drawing/2014/main" id="{BF17D2AD-799C-4FFD-9AE4-2490D40782B9}"/>
              </a:ext>
            </a:extLst>
          </p:cNvPr>
          <p:cNvPicPr>
            <a:picLocks noChangeAspect="1"/>
          </p:cNvPicPr>
          <p:nvPr/>
        </p:nvPicPr>
        <p:blipFill>
          <a:blip r:embed="rId3"/>
          <a:stretch>
            <a:fillRect/>
          </a:stretch>
        </p:blipFill>
        <p:spPr>
          <a:xfrm>
            <a:off x="4904345" y="1434932"/>
            <a:ext cx="4148669" cy="5051638"/>
          </a:xfrm>
          <a:prstGeom prst="rect">
            <a:avLst/>
          </a:prstGeom>
        </p:spPr>
      </p:pic>
      <p:sp>
        <p:nvSpPr>
          <p:cNvPr id="8" name="矩形 7">
            <a:extLst>
              <a:ext uri="{FF2B5EF4-FFF2-40B4-BE49-F238E27FC236}">
                <a16:creationId xmlns:a16="http://schemas.microsoft.com/office/drawing/2014/main" id="{096710F3-516B-461B-84F1-E990DD62832B}"/>
              </a:ext>
            </a:extLst>
          </p:cNvPr>
          <p:cNvSpPr/>
          <p:nvPr/>
        </p:nvSpPr>
        <p:spPr bwMode="auto">
          <a:xfrm>
            <a:off x="4909739" y="3823944"/>
            <a:ext cx="4115679"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850161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传输层</a:t>
            </a:r>
          </a:p>
        </p:txBody>
      </p:sp>
      <p:sp>
        <p:nvSpPr>
          <p:cNvPr id="7" name="Rectangle 3"/>
          <p:cNvSpPr txBox="1">
            <a:spLocks noChangeArrowheads="1"/>
          </p:cNvSpPr>
          <p:nvPr/>
        </p:nvSpPr>
        <p:spPr bwMode="auto">
          <a:xfrm>
            <a:off x="384458" y="1301996"/>
            <a:ext cx="7613468" cy="42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rgbClr val="FF5050"/>
              </a:buClr>
              <a:buSzPct val="120000"/>
              <a:buFont typeface="Wingdings" pitchFamily="2" charset="2"/>
              <a:buChar char="§"/>
              <a:defRPr kumimoji="1" sz="2600" b="1">
                <a:solidFill>
                  <a:srgbClr val="000066"/>
                </a:solidFill>
                <a:latin typeface="+mn-lt"/>
                <a:ea typeface="黑体" pitchFamily="2" charset="-122"/>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v"/>
              <a:defRPr kumimoji="1" sz="2400" b="1">
                <a:solidFill>
                  <a:srgbClr val="0000FF"/>
                </a:solidFill>
                <a:latin typeface="+mn-lt"/>
                <a:ea typeface="+mn-ea"/>
              </a:defRPr>
            </a:lvl2pPr>
            <a:lvl3pPr marL="1143000" indent="-228600" algn="l" rtl="0" eaLnBrk="1" fontAlgn="base" hangingPunct="1">
              <a:spcBef>
                <a:spcPct val="20000"/>
              </a:spcBef>
              <a:spcAft>
                <a:spcPct val="0"/>
              </a:spcAft>
              <a:buClr>
                <a:schemeClr val="hlink"/>
              </a:buClr>
              <a:buSzPct val="65000"/>
              <a:buFont typeface="Monotype Sorts" charset="2"/>
              <a:buChar char="F"/>
              <a:defRPr kumimoji="1" sz="2000" b="1">
                <a:solidFill>
                  <a:srgbClr val="A50021"/>
                </a:solidFill>
                <a:latin typeface="+mn-lt"/>
                <a:ea typeface="楷体_GB2312" pitchFamily="49" charset="-122"/>
              </a:defRPr>
            </a:lvl3pPr>
            <a:lvl4pPr marL="1600200" indent="-228600" algn="l" rtl="0" eaLnBrk="1" fontAlgn="base" hangingPunct="1">
              <a:spcBef>
                <a:spcPct val="20000"/>
              </a:spcBef>
              <a:spcAft>
                <a:spcPct val="0"/>
              </a:spcAft>
              <a:buClr>
                <a:schemeClr val="tx2"/>
              </a:buClr>
              <a:buSzPct val="100000"/>
              <a:buChar char="•"/>
              <a:defRPr kumimoji="1" sz="2000" b="1">
                <a:solidFill>
                  <a:srgbClr val="292929"/>
                </a:solidFill>
                <a:latin typeface="+mn-lt"/>
                <a:ea typeface="楷体_GB2312" pitchFamily="49" charset="-122"/>
              </a:defRPr>
            </a:lvl4pPr>
            <a:lvl5pPr marL="2057400" indent="-228600" algn="l" rtl="0" eaLnBrk="1" fontAlgn="base" hangingPunct="1">
              <a:spcBef>
                <a:spcPct val="20000"/>
              </a:spcBef>
              <a:spcAft>
                <a:spcPct val="0"/>
              </a:spcAft>
              <a:buClr>
                <a:schemeClr val="hlink"/>
              </a:buClr>
              <a:buSzPct val="100000"/>
              <a:buChar char="–"/>
              <a:defRPr kumimoji="1" sz="2000" b="1">
                <a:solidFill>
                  <a:srgbClr val="FF3300"/>
                </a:solidFill>
                <a:latin typeface="+mn-lt"/>
                <a:ea typeface="楷体_GB2312" pitchFamily="49" charset="-122"/>
              </a:defRPr>
            </a:lvl5pPr>
            <a:lvl6pPr marL="25146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a:lstStyle>
          <a:p>
            <a:r>
              <a:rPr lang="en-US" altLang="zh-CN" sz="2585" dirty="0" err="1">
                <a:latin typeface="Times New Roman" pitchFamily="18" charset="0"/>
                <a:ea typeface="+mn-ea"/>
                <a:cs typeface="Times New Roman" pitchFamily="18" charset="0"/>
              </a:rPr>
              <a:t>tcp_sock</a:t>
            </a:r>
            <a:r>
              <a:rPr lang="zh-CN" altLang="en-US" sz="2585" dirty="0">
                <a:latin typeface="Times New Roman" pitchFamily="18" charset="0"/>
                <a:ea typeface="+mn-ea"/>
                <a:cs typeface="Times New Roman" pitchFamily="18" charset="0"/>
              </a:rPr>
              <a:t>结构体</a:t>
            </a:r>
            <a:endParaRPr lang="en-US" altLang="zh-CN" sz="2585" dirty="0">
              <a:latin typeface="Times New Roman" pitchFamily="18" charset="0"/>
              <a:ea typeface="+mn-ea"/>
              <a:cs typeface="Times New Roman" pitchFamily="18" charset="0"/>
            </a:endParaRPr>
          </a:p>
          <a:p>
            <a:pPr lvl="1"/>
            <a:r>
              <a:rPr lang="zh-CN" altLang="en-US" sz="1846" dirty="0">
                <a:solidFill>
                  <a:schemeClr val="tx1"/>
                </a:solidFill>
                <a:latin typeface="Times New Roman" pitchFamily="18" charset="0"/>
                <a:ea typeface="幼圆" pitchFamily="49" charset="-122"/>
                <a:cs typeface="Times New Roman" pitchFamily="18" charset="0"/>
              </a:rPr>
              <a:t>是</a:t>
            </a:r>
            <a:r>
              <a:rPr lang="en-US" altLang="zh-CN" sz="1846" dirty="0">
                <a:solidFill>
                  <a:schemeClr val="tx1"/>
                </a:solidFill>
                <a:latin typeface="Times New Roman" pitchFamily="18" charset="0"/>
                <a:ea typeface="幼圆" pitchFamily="49" charset="-122"/>
                <a:cs typeface="Times New Roman" pitchFamily="18" charset="0"/>
              </a:rPr>
              <a:t>TCP</a:t>
            </a:r>
            <a:r>
              <a:rPr lang="zh-CN" altLang="en-US" sz="1846" dirty="0">
                <a:solidFill>
                  <a:schemeClr val="tx1"/>
                </a:solidFill>
                <a:latin typeface="Times New Roman" pitchFamily="18" charset="0"/>
                <a:ea typeface="幼圆" pitchFamily="49" charset="-122"/>
                <a:cs typeface="Times New Roman" pitchFamily="18" charset="0"/>
              </a:rPr>
              <a:t>协议的传输控制块，在</a:t>
            </a:r>
            <a:r>
              <a:rPr lang="en-US" altLang="zh-CN" sz="1846" dirty="0" err="1">
                <a:solidFill>
                  <a:schemeClr val="tx1"/>
                </a:solidFill>
                <a:latin typeface="Times New Roman" pitchFamily="18" charset="0"/>
                <a:ea typeface="幼圆" pitchFamily="49" charset="-122"/>
                <a:cs typeface="Times New Roman" pitchFamily="18" charset="0"/>
              </a:rPr>
              <a:t>inet_connection_sock</a:t>
            </a:r>
            <a:r>
              <a:rPr lang="zh-CN" altLang="en-US" sz="1846" dirty="0">
                <a:solidFill>
                  <a:schemeClr val="tx1"/>
                </a:solidFill>
                <a:latin typeface="Times New Roman" pitchFamily="18" charset="0"/>
                <a:ea typeface="幼圆" pitchFamily="49" charset="-122"/>
                <a:cs typeface="Times New Roman" pitchFamily="18" charset="0"/>
              </a:rPr>
              <a:t>基础上增加了滑动窗口、拥塞控制算法等一系列</a:t>
            </a:r>
            <a:r>
              <a:rPr lang="en-US" altLang="zh-CN" sz="1846" dirty="0">
                <a:solidFill>
                  <a:schemeClr val="tx1"/>
                </a:solidFill>
                <a:latin typeface="Times New Roman" pitchFamily="18" charset="0"/>
                <a:ea typeface="幼圆" pitchFamily="49" charset="-122"/>
                <a:cs typeface="Times New Roman" pitchFamily="18" charset="0"/>
              </a:rPr>
              <a:t>TCP</a:t>
            </a:r>
            <a:r>
              <a:rPr lang="zh-CN" altLang="en-US" sz="1846" dirty="0">
                <a:solidFill>
                  <a:schemeClr val="tx1"/>
                </a:solidFill>
                <a:latin typeface="Times New Roman" pitchFamily="18" charset="0"/>
                <a:ea typeface="幼圆" pitchFamily="49" charset="-122"/>
                <a:cs typeface="Times New Roman" pitchFamily="18" charset="0"/>
              </a:rPr>
              <a:t>专有属性</a:t>
            </a:r>
            <a:endParaRPr lang="en-US" altLang="zh-CN" sz="1846" dirty="0">
              <a:solidFill>
                <a:schemeClr val="tx1"/>
              </a:solidFill>
              <a:latin typeface="Times New Roman" pitchFamily="18" charset="0"/>
              <a:ea typeface="幼圆" pitchFamily="49" charset="-122"/>
              <a:cs typeface="Times New Roman" pitchFamily="18" charset="0"/>
            </a:endParaRPr>
          </a:p>
        </p:txBody>
      </p:sp>
      <p:pic>
        <p:nvPicPr>
          <p:cNvPr id="2" name="图片 1">
            <a:extLst>
              <a:ext uri="{FF2B5EF4-FFF2-40B4-BE49-F238E27FC236}">
                <a16:creationId xmlns:a16="http://schemas.microsoft.com/office/drawing/2014/main" id="{D818B92B-F212-4561-9AF1-8DFDE592A6E8}"/>
              </a:ext>
            </a:extLst>
          </p:cNvPr>
          <p:cNvPicPr>
            <a:picLocks noChangeAspect="1"/>
          </p:cNvPicPr>
          <p:nvPr/>
        </p:nvPicPr>
        <p:blipFill>
          <a:blip r:embed="rId3"/>
          <a:stretch>
            <a:fillRect/>
          </a:stretch>
        </p:blipFill>
        <p:spPr>
          <a:xfrm>
            <a:off x="2046181" y="2431965"/>
            <a:ext cx="4828597" cy="4187542"/>
          </a:xfrm>
          <a:prstGeom prst="rect">
            <a:avLst/>
          </a:prstGeom>
        </p:spPr>
      </p:pic>
    </p:spTree>
    <p:extLst>
      <p:ext uri="{BB962C8B-B14F-4D97-AF65-F5344CB8AC3E}">
        <p14:creationId xmlns:p14="http://schemas.microsoft.com/office/powerpoint/2010/main" val="83009956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传输层</a:t>
            </a:r>
          </a:p>
        </p:txBody>
      </p:sp>
      <p:sp>
        <p:nvSpPr>
          <p:cNvPr id="7" name="Rectangle 3"/>
          <p:cNvSpPr txBox="1">
            <a:spLocks noChangeArrowheads="1"/>
          </p:cNvSpPr>
          <p:nvPr/>
        </p:nvSpPr>
        <p:spPr bwMode="auto">
          <a:xfrm>
            <a:off x="384458" y="1301996"/>
            <a:ext cx="7613468" cy="42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rgbClr val="FF5050"/>
              </a:buClr>
              <a:buSzPct val="120000"/>
              <a:buFont typeface="Wingdings" pitchFamily="2" charset="2"/>
              <a:buChar char="§"/>
              <a:defRPr kumimoji="1" sz="2600" b="1">
                <a:solidFill>
                  <a:srgbClr val="000066"/>
                </a:solidFill>
                <a:latin typeface="+mn-lt"/>
                <a:ea typeface="黑体" pitchFamily="2" charset="-122"/>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v"/>
              <a:defRPr kumimoji="1" sz="2400" b="1">
                <a:solidFill>
                  <a:srgbClr val="0000FF"/>
                </a:solidFill>
                <a:latin typeface="+mn-lt"/>
                <a:ea typeface="+mn-ea"/>
              </a:defRPr>
            </a:lvl2pPr>
            <a:lvl3pPr marL="1143000" indent="-228600" algn="l" rtl="0" eaLnBrk="1" fontAlgn="base" hangingPunct="1">
              <a:spcBef>
                <a:spcPct val="20000"/>
              </a:spcBef>
              <a:spcAft>
                <a:spcPct val="0"/>
              </a:spcAft>
              <a:buClr>
                <a:schemeClr val="hlink"/>
              </a:buClr>
              <a:buSzPct val="65000"/>
              <a:buFont typeface="Monotype Sorts" charset="2"/>
              <a:buChar char="F"/>
              <a:defRPr kumimoji="1" sz="2000" b="1">
                <a:solidFill>
                  <a:srgbClr val="A50021"/>
                </a:solidFill>
                <a:latin typeface="+mn-lt"/>
                <a:ea typeface="楷体_GB2312" pitchFamily="49" charset="-122"/>
              </a:defRPr>
            </a:lvl3pPr>
            <a:lvl4pPr marL="1600200" indent="-228600" algn="l" rtl="0" eaLnBrk="1" fontAlgn="base" hangingPunct="1">
              <a:spcBef>
                <a:spcPct val="20000"/>
              </a:spcBef>
              <a:spcAft>
                <a:spcPct val="0"/>
              </a:spcAft>
              <a:buClr>
                <a:schemeClr val="tx2"/>
              </a:buClr>
              <a:buSzPct val="100000"/>
              <a:buChar char="•"/>
              <a:defRPr kumimoji="1" sz="2000" b="1">
                <a:solidFill>
                  <a:srgbClr val="292929"/>
                </a:solidFill>
                <a:latin typeface="+mn-lt"/>
                <a:ea typeface="楷体_GB2312" pitchFamily="49" charset="-122"/>
              </a:defRPr>
            </a:lvl4pPr>
            <a:lvl5pPr marL="2057400" indent="-228600" algn="l" rtl="0" eaLnBrk="1" fontAlgn="base" hangingPunct="1">
              <a:spcBef>
                <a:spcPct val="20000"/>
              </a:spcBef>
              <a:spcAft>
                <a:spcPct val="0"/>
              </a:spcAft>
              <a:buClr>
                <a:schemeClr val="hlink"/>
              </a:buClr>
              <a:buSzPct val="100000"/>
              <a:buChar char="–"/>
              <a:defRPr kumimoji="1" sz="2000" b="1">
                <a:solidFill>
                  <a:srgbClr val="FF3300"/>
                </a:solidFill>
                <a:latin typeface="+mn-lt"/>
                <a:ea typeface="楷体_GB2312" pitchFamily="49" charset="-122"/>
              </a:defRPr>
            </a:lvl5pPr>
            <a:lvl6pPr marL="25146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a:lstStyle>
          <a:p>
            <a:r>
              <a:rPr lang="en-US" altLang="zh-CN" sz="2585" dirty="0" err="1">
                <a:latin typeface="Times New Roman" pitchFamily="18" charset="0"/>
                <a:ea typeface="+mn-ea"/>
                <a:cs typeface="Times New Roman" pitchFamily="18" charset="0"/>
              </a:rPr>
              <a:t>tcp_sock</a:t>
            </a:r>
            <a:r>
              <a:rPr lang="zh-CN" altLang="en-US" sz="2585" dirty="0">
                <a:latin typeface="Times New Roman" pitchFamily="18" charset="0"/>
                <a:ea typeface="+mn-ea"/>
                <a:cs typeface="Times New Roman" pitchFamily="18" charset="0"/>
              </a:rPr>
              <a:t>结构体</a:t>
            </a:r>
            <a:endParaRPr lang="en-US" altLang="zh-CN" sz="2585" dirty="0">
              <a:latin typeface="Times New Roman" pitchFamily="18" charset="0"/>
              <a:ea typeface="+mn-ea"/>
              <a:cs typeface="Times New Roman" pitchFamily="18" charset="0"/>
            </a:endParaRPr>
          </a:p>
          <a:p>
            <a:pPr lvl="1"/>
            <a:r>
              <a:rPr lang="zh-CN" altLang="en-US" sz="1846" dirty="0">
                <a:solidFill>
                  <a:schemeClr val="tx1"/>
                </a:solidFill>
                <a:latin typeface="Times New Roman" pitchFamily="18" charset="0"/>
                <a:ea typeface="幼圆" pitchFamily="49" charset="-122"/>
                <a:cs typeface="Times New Roman" pitchFamily="18" charset="0"/>
              </a:rPr>
              <a:t>是</a:t>
            </a:r>
            <a:r>
              <a:rPr lang="en-US" altLang="zh-CN" sz="1846" dirty="0">
                <a:solidFill>
                  <a:schemeClr val="tx1"/>
                </a:solidFill>
                <a:latin typeface="Times New Roman" pitchFamily="18" charset="0"/>
                <a:ea typeface="幼圆" pitchFamily="49" charset="-122"/>
                <a:cs typeface="Times New Roman" pitchFamily="18" charset="0"/>
              </a:rPr>
              <a:t>TCP</a:t>
            </a:r>
            <a:r>
              <a:rPr lang="zh-CN" altLang="en-US" sz="1846" dirty="0">
                <a:solidFill>
                  <a:schemeClr val="tx1"/>
                </a:solidFill>
                <a:latin typeface="Times New Roman" pitchFamily="18" charset="0"/>
                <a:ea typeface="幼圆" pitchFamily="49" charset="-122"/>
                <a:cs typeface="Times New Roman" pitchFamily="18" charset="0"/>
              </a:rPr>
              <a:t>协议的传输控制块，在</a:t>
            </a:r>
            <a:r>
              <a:rPr lang="en-US" altLang="zh-CN" sz="1846" dirty="0" err="1">
                <a:solidFill>
                  <a:schemeClr val="tx1"/>
                </a:solidFill>
                <a:latin typeface="Times New Roman" pitchFamily="18" charset="0"/>
                <a:ea typeface="幼圆" pitchFamily="49" charset="-122"/>
                <a:cs typeface="Times New Roman" pitchFamily="18" charset="0"/>
              </a:rPr>
              <a:t>inet_connection_sock</a:t>
            </a:r>
            <a:r>
              <a:rPr lang="zh-CN" altLang="en-US" sz="1846" dirty="0">
                <a:solidFill>
                  <a:schemeClr val="tx1"/>
                </a:solidFill>
                <a:latin typeface="Times New Roman" pitchFamily="18" charset="0"/>
                <a:ea typeface="幼圆" pitchFamily="49" charset="-122"/>
                <a:cs typeface="Times New Roman" pitchFamily="18" charset="0"/>
              </a:rPr>
              <a:t>基础上增加了滑动窗口、拥塞控制算法等一系列</a:t>
            </a:r>
            <a:r>
              <a:rPr lang="en-US" altLang="zh-CN" sz="1846" dirty="0">
                <a:solidFill>
                  <a:schemeClr val="tx1"/>
                </a:solidFill>
                <a:latin typeface="Times New Roman" pitchFamily="18" charset="0"/>
                <a:ea typeface="幼圆" pitchFamily="49" charset="-122"/>
                <a:cs typeface="Times New Roman" pitchFamily="18" charset="0"/>
              </a:rPr>
              <a:t>TCP</a:t>
            </a:r>
            <a:r>
              <a:rPr lang="zh-CN" altLang="en-US" sz="1846" dirty="0">
                <a:solidFill>
                  <a:schemeClr val="tx1"/>
                </a:solidFill>
                <a:latin typeface="Times New Roman" pitchFamily="18" charset="0"/>
                <a:ea typeface="幼圆" pitchFamily="49" charset="-122"/>
                <a:cs typeface="Times New Roman" pitchFamily="18" charset="0"/>
              </a:rPr>
              <a:t>专有属性</a:t>
            </a:r>
            <a:endParaRPr lang="en-US" altLang="zh-CN" sz="1846" dirty="0">
              <a:solidFill>
                <a:schemeClr val="tx1"/>
              </a:solidFill>
              <a:latin typeface="Times New Roman" pitchFamily="18" charset="0"/>
              <a:ea typeface="幼圆" pitchFamily="49" charset="-122"/>
              <a:cs typeface="Times New Roman" pitchFamily="18" charset="0"/>
            </a:endParaRPr>
          </a:p>
        </p:txBody>
      </p:sp>
      <p:pic>
        <p:nvPicPr>
          <p:cNvPr id="3" name="图片 2">
            <a:extLst>
              <a:ext uri="{FF2B5EF4-FFF2-40B4-BE49-F238E27FC236}">
                <a16:creationId xmlns:a16="http://schemas.microsoft.com/office/drawing/2014/main" id="{5D21A70A-1BFF-4550-9D24-F8E4DCCCDE37}"/>
              </a:ext>
            </a:extLst>
          </p:cNvPr>
          <p:cNvPicPr>
            <a:picLocks noChangeAspect="1"/>
          </p:cNvPicPr>
          <p:nvPr/>
        </p:nvPicPr>
        <p:blipFill>
          <a:blip r:embed="rId3"/>
          <a:stretch>
            <a:fillRect/>
          </a:stretch>
        </p:blipFill>
        <p:spPr>
          <a:xfrm>
            <a:off x="1447961" y="2431966"/>
            <a:ext cx="5649858" cy="4115540"/>
          </a:xfrm>
          <a:prstGeom prst="rect">
            <a:avLst/>
          </a:prstGeom>
        </p:spPr>
      </p:pic>
    </p:spTree>
    <p:extLst>
      <p:ext uri="{BB962C8B-B14F-4D97-AF65-F5344CB8AC3E}">
        <p14:creationId xmlns:p14="http://schemas.microsoft.com/office/powerpoint/2010/main" val="295686749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传输层</a:t>
            </a:r>
          </a:p>
        </p:txBody>
      </p:sp>
      <p:sp>
        <p:nvSpPr>
          <p:cNvPr id="7" name="Rectangle 3"/>
          <p:cNvSpPr txBox="1">
            <a:spLocks noChangeArrowheads="1"/>
          </p:cNvSpPr>
          <p:nvPr/>
        </p:nvSpPr>
        <p:spPr bwMode="auto">
          <a:xfrm>
            <a:off x="384458" y="1301996"/>
            <a:ext cx="7613468" cy="42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rgbClr val="FF5050"/>
              </a:buClr>
              <a:buSzPct val="120000"/>
              <a:buFont typeface="Wingdings" pitchFamily="2" charset="2"/>
              <a:buChar char="§"/>
              <a:defRPr kumimoji="1" sz="2600" b="1">
                <a:solidFill>
                  <a:srgbClr val="000066"/>
                </a:solidFill>
                <a:latin typeface="+mn-lt"/>
                <a:ea typeface="黑体" pitchFamily="2" charset="-122"/>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v"/>
              <a:defRPr kumimoji="1" sz="2400" b="1">
                <a:solidFill>
                  <a:srgbClr val="0000FF"/>
                </a:solidFill>
                <a:latin typeface="+mn-lt"/>
                <a:ea typeface="+mn-ea"/>
              </a:defRPr>
            </a:lvl2pPr>
            <a:lvl3pPr marL="1143000" indent="-228600" algn="l" rtl="0" eaLnBrk="1" fontAlgn="base" hangingPunct="1">
              <a:spcBef>
                <a:spcPct val="20000"/>
              </a:spcBef>
              <a:spcAft>
                <a:spcPct val="0"/>
              </a:spcAft>
              <a:buClr>
                <a:schemeClr val="hlink"/>
              </a:buClr>
              <a:buSzPct val="65000"/>
              <a:buFont typeface="Monotype Sorts" charset="2"/>
              <a:buChar char="F"/>
              <a:defRPr kumimoji="1" sz="2000" b="1">
                <a:solidFill>
                  <a:srgbClr val="A50021"/>
                </a:solidFill>
                <a:latin typeface="+mn-lt"/>
                <a:ea typeface="楷体_GB2312" pitchFamily="49" charset="-122"/>
              </a:defRPr>
            </a:lvl3pPr>
            <a:lvl4pPr marL="1600200" indent="-228600" algn="l" rtl="0" eaLnBrk="1" fontAlgn="base" hangingPunct="1">
              <a:spcBef>
                <a:spcPct val="20000"/>
              </a:spcBef>
              <a:spcAft>
                <a:spcPct val="0"/>
              </a:spcAft>
              <a:buClr>
                <a:schemeClr val="tx2"/>
              </a:buClr>
              <a:buSzPct val="100000"/>
              <a:buChar char="•"/>
              <a:defRPr kumimoji="1" sz="2000" b="1">
                <a:solidFill>
                  <a:srgbClr val="292929"/>
                </a:solidFill>
                <a:latin typeface="+mn-lt"/>
                <a:ea typeface="楷体_GB2312" pitchFamily="49" charset="-122"/>
              </a:defRPr>
            </a:lvl4pPr>
            <a:lvl5pPr marL="2057400" indent="-228600" algn="l" rtl="0" eaLnBrk="1" fontAlgn="base" hangingPunct="1">
              <a:spcBef>
                <a:spcPct val="20000"/>
              </a:spcBef>
              <a:spcAft>
                <a:spcPct val="0"/>
              </a:spcAft>
              <a:buClr>
                <a:schemeClr val="hlink"/>
              </a:buClr>
              <a:buSzPct val="100000"/>
              <a:buChar char="–"/>
              <a:defRPr kumimoji="1" sz="2000" b="1">
                <a:solidFill>
                  <a:srgbClr val="FF3300"/>
                </a:solidFill>
                <a:latin typeface="+mn-lt"/>
                <a:ea typeface="楷体_GB2312" pitchFamily="49" charset="-122"/>
              </a:defRPr>
            </a:lvl5pPr>
            <a:lvl6pPr marL="25146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a:lstStyle>
          <a:p>
            <a:r>
              <a:rPr lang="en-US" altLang="zh-CN" sz="2585" dirty="0" err="1">
                <a:latin typeface="Times New Roman" pitchFamily="18" charset="0"/>
                <a:ea typeface="+mn-ea"/>
                <a:cs typeface="Times New Roman" pitchFamily="18" charset="0"/>
              </a:rPr>
              <a:t>tcp_sock</a:t>
            </a:r>
            <a:r>
              <a:rPr lang="zh-CN" altLang="en-US" sz="2585" dirty="0">
                <a:latin typeface="Times New Roman" pitchFamily="18" charset="0"/>
                <a:ea typeface="+mn-ea"/>
                <a:cs typeface="Times New Roman" pitchFamily="18" charset="0"/>
              </a:rPr>
              <a:t>结构体</a:t>
            </a:r>
            <a:endParaRPr lang="en-US" altLang="zh-CN" sz="2585" dirty="0">
              <a:latin typeface="Times New Roman" pitchFamily="18" charset="0"/>
              <a:ea typeface="+mn-ea"/>
              <a:cs typeface="Times New Roman" pitchFamily="18" charset="0"/>
            </a:endParaRPr>
          </a:p>
        </p:txBody>
      </p:sp>
      <p:pic>
        <p:nvPicPr>
          <p:cNvPr id="4" name="图片 3">
            <a:extLst>
              <a:ext uri="{FF2B5EF4-FFF2-40B4-BE49-F238E27FC236}">
                <a16:creationId xmlns:a16="http://schemas.microsoft.com/office/drawing/2014/main" id="{547B53E7-9E58-4746-8EDD-A5ED8DAA2E81}"/>
              </a:ext>
            </a:extLst>
          </p:cNvPr>
          <p:cNvPicPr>
            <a:picLocks noChangeAspect="1"/>
          </p:cNvPicPr>
          <p:nvPr/>
        </p:nvPicPr>
        <p:blipFill>
          <a:blip r:embed="rId3"/>
          <a:stretch>
            <a:fillRect/>
          </a:stretch>
        </p:blipFill>
        <p:spPr>
          <a:xfrm>
            <a:off x="0" y="1900214"/>
            <a:ext cx="4870980" cy="4254012"/>
          </a:xfrm>
          <a:prstGeom prst="rect">
            <a:avLst/>
          </a:prstGeom>
        </p:spPr>
      </p:pic>
      <p:pic>
        <p:nvPicPr>
          <p:cNvPr id="5" name="图片 4">
            <a:extLst>
              <a:ext uri="{FF2B5EF4-FFF2-40B4-BE49-F238E27FC236}">
                <a16:creationId xmlns:a16="http://schemas.microsoft.com/office/drawing/2014/main" id="{7FF0F46B-27B3-453A-878D-54B8E8E71D82}"/>
              </a:ext>
            </a:extLst>
          </p:cNvPr>
          <p:cNvPicPr>
            <a:picLocks noChangeAspect="1"/>
          </p:cNvPicPr>
          <p:nvPr/>
        </p:nvPicPr>
        <p:blipFill>
          <a:blip r:embed="rId4"/>
          <a:stretch>
            <a:fillRect/>
          </a:stretch>
        </p:blipFill>
        <p:spPr>
          <a:xfrm>
            <a:off x="4704938" y="1634340"/>
            <a:ext cx="4519887" cy="3729337"/>
          </a:xfrm>
          <a:prstGeom prst="rect">
            <a:avLst/>
          </a:prstGeom>
        </p:spPr>
      </p:pic>
    </p:spTree>
    <p:extLst>
      <p:ext uri="{BB962C8B-B14F-4D97-AF65-F5344CB8AC3E}">
        <p14:creationId xmlns:p14="http://schemas.microsoft.com/office/powerpoint/2010/main" val="393085021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507611" cy="4985169"/>
          </a:xfrm>
        </p:spPr>
        <p:txBody>
          <a:bodyPr/>
          <a:lstStyle/>
          <a:p>
            <a:r>
              <a:rPr lang="en-US" altLang="zh-CN" dirty="0"/>
              <a:t>proto</a:t>
            </a:r>
            <a:r>
              <a:rPr lang="zh-CN" altLang="en-US" dirty="0"/>
              <a:t>结构体</a:t>
            </a:r>
            <a:endParaRPr lang="en-US" altLang="zh-CN" dirty="0"/>
          </a:p>
          <a:p>
            <a:pPr lvl="1"/>
            <a:r>
              <a:rPr lang="en-US" altLang="zh-CN" dirty="0"/>
              <a:t>proto</a:t>
            </a:r>
            <a:r>
              <a:rPr lang="zh-CN" altLang="en-US" dirty="0"/>
              <a:t>结构为网络接口层，结构中的函数实现了传输层的操作和从传输层到网络层调用的跳转</a:t>
            </a:r>
            <a:endParaRPr lang="en-US" altLang="zh-CN" dirty="0"/>
          </a:p>
          <a:p>
            <a:pPr lvl="1"/>
            <a:r>
              <a:rPr lang="zh-CN" altLang="en-US" dirty="0"/>
              <a:t>每一种传输层协议都有对应的</a:t>
            </a:r>
            <a:r>
              <a:rPr lang="en-US" altLang="zh-CN" dirty="0"/>
              <a:t>proto</a:t>
            </a:r>
            <a:r>
              <a:rPr lang="zh-CN" altLang="en-US" dirty="0"/>
              <a:t>实例</a:t>
            </a:r>
          </a:p>
          <a:p>
            <a:pPr lvl="2"/>
            <a:r>
              <a:rPr lang="en-US" altLang="zh-CN" dirty="0" err="1"/>
              <a:t>tcp_proto</a:t>
            </a:r>
            <a:r>
              <a:rPr lang="en-US" altLang="zh-CN" dirty="0"/>
              <a:t>, </a:t>
            </a:r>
            <a:r>
              <a:rPr lang="en-US" altLang="zh-CN" dirty="0" err="1"/>
              <a:t>udp_proto</a:t>
            </a:r>
            <a:r>
              <a:rPr lang="en-US" altLang="zh-CN" dirty="0"/>
              <a:t>, </a:t>
            </a:r>
            <a:r>
              <a:rPr lang="en-US" altLang="zh-CN" dirty="0" err="1"/>
              <a:t>raw_proto</a:t>
            </a:r>
            <a:endParaRPr lang="en-US" altLang="zh-CN" dirty="0"/>
          </a:p>
          <a:p>
            <a:pPr lvl="2"/>
            <a:r>
              <a:rPr lang="zh-CN" altLang="en-US" dirty="0"/>
              <a:t>在网络模块初始化时，通过</a:t>
            </a:r>
            <a:r>
              <a:rPr lang="en-US" altLang="zh-CN" dirty="0" err="1"/>
              <a:t>proto_register</a:t>
            </a:r>
            <a:r>
              <a:rPr lang="en-US" altLang="zh-CN" dirty="0"/>
              <a:t>()</a:t>
            </a:r>
            <a:r>
              <a:rPr lang="zh-CN" altLang="en-US" dirty="0"/>
              <a:t>注册到全局</a:t>
            </a:r>
            <a:r>
              <a:rPr lang="en-US" altLang="zh-CN" dirty="0" err="1"/>
              <a:t>proto_list</a:t>
            </a:r>
            <a:r>
              <a:rPr lang="zh-CN" altLang="en-US" dirty="0"/>
              <a:t>链表上</a:t>
            </a:r>
            <a:endParaRPr lang="en-US" altLang="zh-CN"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BB821B98-EA78-40B2-AEC9-C4D9DD3CC0B9}"/>
              </a:ext>
            </a:extLst>
          </p:cNvPr>
          <p:cNvPicPr>
            <a:picLocks noChangeAspect="1"/>
          </p:cNvPicPr>
          <p:nvPr/>
        </p:nvPicPr>
        <p:blipFill>
          <a:blip r:embed="rId3"/>
          <a:stretch>
            <a:fillRect/>
          </a:stretch>
        </p:blipFill>
        <p:spPr>
          <a:xfrm>
            <a:off x="2511464" y="3894283"/>
            <a:ext cx="5256584" cy="724352"/>
          </a:xfrm>
          <a:prstGeom prst="rect">
            <a:avLst/>
          </a:prstGeom>
        </p:spPr>
      </p:pic>
    </p:spTree>
    <p:extLst>
      <p:ext uri="{BB962C8B-B14F-4D97-AF65-F5344CB8AC3E}">
        <p14:creationId xmlns:p14="http://schemas.microsoft.com/office/powerpoint/2010/main" val="10406715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507611" cy="4985169"/>
          </a:xfrm>
        </p:spPr>
        <p:txBody>
          <a:bodyPr/>
          <a:lstStyle/>
          <a:p>
            <a:r>
              <a:rPr lang="en-US" altLang="zh-CN" dirty="0"/>
              <a:t>proto</a:t>
            </a:r>
            <a:r>
              <a:rPr lang="zh-CN" altLang="en-US" dirty="0"/>
              <a:t>与</a:t>
            </a:r>
            <a:r>
              <a:rPr lang="en-US" altLang="zh-CN" dirty="0" err="1"/>
              <a:t>proto_ops</a:t>
            </a:r>
            <a:endParaRPr lang="en-US" altLang="zh-CN" dirty="0"/>
          </a:p>
          <a:p>
            <a:pPr lvl="1"/>
            <a:r>
              <a:rPr lang="en-US" altLang="zh-CN" dirty="0"/>
              <a:t>proto</a:t>
            </a:r>
            <a:r>
              <a:rPr lang="zh-CN" altLang="en-US" dirty="0"/>
              <a:t>结构中某些成员跟</a:t>
            </a:r>
            <a:r>
              <a:rPr lang="en-US" altLang="zh-CN" dirty="0" err="1"/>
              <a:t>proto_ops</a:t>
            </a:r>
            <a:r>
              <a:rPr lang="zh-CN" altLang="en-US" dirty="0"/>
              <a:t>结构中的成员对应，比如</a:t>
            </a:r>
            <a:r>
              <a:rPr lang="en-US" altLang="zh-CN" dirty="0"/>
              <a:t>connect()</a:t>
            </a:r>
            <a:r>
              <a:rPr lang="zh-CN" altLang="en-US" dirty="0"/>
              <a:t>等，可称之为传输层接口</a:t>
            </a:r>
            <a:endParaRPr lang="en-US" altLang="zh-CN" dirty="0"/>
          </a:p>
          <a:p>
            <a:pPr lvl="1"/>
            <a:r>
              <a:rPr lang="en-US" altLang="zh-CN" dirty="0" err="1"/>
              <a:t>proto_ops</a:t>
            </a:r>
            <a:r>
              <a:rPr lang="zh-CN" altLang="en-US" dirty="0"/>
              <a:t>中的函数最终会调用</a:t>
            </a:r>
            <a:r>
              <a:rPr lang="en-US" altLang="zh-CN" dirty="0"/>
              <a:t>proto</a:t>
            </a:r>
            <a:r>
              <a:rPr lang="zh-CN" altLang="en-US" dirty="0"/>
              <a:t>中的函数</a:t>
            </a:r>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53FDD048-B168-415D-854E-C2409F0D42D7}"/>
              </a:ext>
            </a:extLst>
          </p:cNvPr>
          <p:cNvPicPr>
            <a:picLocks noChangeAspect="1"/>
          </p:cNvPicPr>
          <p:nvPr/>
        </p:nvPicPr>
        <p:blipFill>
          <a:blip r:embed="rId3"/>
          <a:stretch>
            <a:fillRect/>
          </a:stretch>
        </p:blipFill>
        <p:spPr>
          <a:xfrm>
            <a:off x="451337" y="2909275"/>
            <a:ext cx="3678300" cy="3649786"/>
          </a:xfrm>
          <a:prstGeom prst="rect">
            <a:avLst/>
          </a:prstGeom>
        </p:spPr>
      </p:pic>
      <p:pic>
        <p:nvPicPr>
          <p:cNvPr id="6" name="图片 5">
            <a:extLst>
              <a:ext uri="{FF2B5EF4-FFF2-40B4-BE49-F238E27FC236}">
                <a16:creationId xmlns:a16="http://schemas.microsoft.com/office/drawing/2014/main" id="{21C01F76-72A1-4680-93F1-0463218FC609}"/>
              </a:ext>
            </a:extLst>
          </p:cNvPr>
          <p:cNvPicPr>
            <a:picLocks noChangeAspect="1"/>
          </p:cNvPicPr>
          <p:nvPr/>
        </p:nvPicPr>
        <p:blipFill>
          <a:blip r:embed="rId4"/>
          <a:stretch>
            <a:fillRect/>
          </a:stretch>
        </p:blipFill>
        <p:spPr>
          <a:xfrm>
            <a:off x="5436096" y="2909276"/>
            <a:ext cx="3365025" cy="3649785"/>
          </a:xfrm>
          <a:prstGeom prst="rect">
            <a:avLst/>
          </a:prstGeom>
        </p:spPr>
      </p:pic>
      <p:sp>
        <p:nvSpPr>
          <p:cNvPr id="7" name="箭头: 左右 6">
            <a:extLst>
              <a:ext uri="{FF2B5EF4-FFF2-40B4-BE49-F238E27FC236}">
                <a16:creationId xmlns:a16="http://schemas.microsoft.com/office/drawing/2014/main" id="{C0657896-4BE3-4FAD-A950-9660379DA934}"/>
              </a:ext>
            </a:extLst>
          </p:cNvPr>
          <p:cNvSpPr/>
          <p:nvPr/>
        </p:nvSpPr>
        <p:spPr bwMode="auto">
          <a:xfrm>
            <a:off x="3907311" y="4359565"/>
            <a:ext cx="1329378" cy="846416"/>
          </a:xfrm>
          <a:prstGeom prst="leftRightArrow">
            <a:avLst/>
          </a:prstGeom>
          <a:solidFill>
            <a:srgbClr val="0033CC"/>
          </a:solidFill>
          <a:ln w="9525" cap="flat" cmpd="sng" algn="ctr">
            <a:solidFill>
              <a:srgbClr val="0033CC"/>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91565210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453008" cy="4985169"/>
          </a:xfrm>
        </p:spPr>
        <p:txBody>
          <a:bodyPr/>
          <a:lstStyle/>
          <a:p>
            <a:r>
              <a:rPr lang="en-US" altLang="zh-CN" dirty="0"/>
              <a:t>TCP</a:t>
            </a:r>
            <a:r>
              <a:rPr lang="zh-CN" altLang="en-US" dirty="0"/>
              <a:t>传输控制块的管理</a:t>
            </a:r>
          </a:p>
          <a:p>
            <a:pPr lvl="1"/>
            <a:r>
              <a:rPr lang="en-US" altLang="zh-CN" sz="1662" dirty="0"/>
              <a:t>TCP</a:t>
            </a:r>
            <a:r>
              <a:rPr lang="zh-CN" altLang="en-US" sz="1662" dirty="0"/>
              <a:t>传输控制块存在多种状态：</a:t>
            </a:r>
            <a:r>
              <a:rPr lang="en-US" altLang="zh-CN" sz="1662" dirty="0"/>
              <a:t>SYN_SEND, SYN_RECV, LISTEN, ESTABLISHED, CLOSE</a:t>
            </a:r>
            <a:r>
              <a:rPr lang="zh-CN" altLang="en-US" sz="1662" dirty="0"/>
              <a:t>等等。</a:t>
            </a:r>
          </a:p>
          <a:p>
            <a:pPr lvl="1"/>
            <a:r>
              <a:rPr lang="en-US" altLang="zh-CN" sz="1662" dirty="0"/>
              <a:t>LISTEN</a:t>
            </a:r>
            <a:r>
              <a:rPr lang="zh-CN" altLang="en-US" sz="1662" dirty="0"/>
              <a:t>和</a:t>
            </a:r>
            <a:r>
              <a:rPr lang="en-US" altLang="zh-CN" sz="1662" dirty="0"/>
              <a:t>ESTABLISHED</a:t>
            </a:r>
            <a:r>
              <a:rPr lang="zh-CN" altLang="en-US" sz="1662" dirty="0"/>
              <a:t>这两种状态相对于其他状态是一种常态。</a:t>
            </a:r>
            <a:endParaRPr lang="en-US" altLang="zh-CN" sz="1662" dirty="0"/>
          </a:p>
          <a:p>
            <a:pPr lvl="1"/>
            <a:r>
              <a:rPr lang="zh-CN" altLang="en-US" sz="1662" dirty="0"/>
              <a:t>为了能对处于不同状态的传输控制块进行合理的管理与访问，</a:t>
            </a:r>
            <a:r>
              <a:rPr lang="en-US" altLang="zh-CN" sz="1662" dirty="0"/>
              <a:t>TCP</a:t>
            </a:r>
            <a:r>
              <a:rPr lang="zh-CN" altLang="en-US" sz="1662" dirty="0"/>
              <a:t>根据状态将传输控制块存储到多个不同的散列表中。</a:t>
            </a:r>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B2DD6B3A-3F1F-44DC-AE43-F7C1CB75DBF4}"/>
              </a:ext>
            </a:extLst>
          </p:cNvPr>
          <p:cNvPicPr>
            <a:picLocks noChangeAspect="1"/>
          </p:cNvPicPr>
          <p:nvPr/>
        </p:nvPicPr>
        <p:blipFill>
          <a:blip r:embed="rId3"/>
          <a:stretch>
            <a:fillRect/>
          </a:stretch>
        </p:blipFill>
        <p:spPr>
          <a:xfrm>
            <a:off x="4970814" y="1634339"/>
            <a:ext cx="3862251" cy="3957321"/>
          </a:xfrm>
          <a:prstGeom prst="rect">
            <a:avLst/>
          </a:prstGeom>
        </p:spPr>
      </p:pic>
      <p:sp>
        <p:nvSpPr>
          <p:cNvPr id="8" name="矩形 7">
            <a:extLst>
              <a:ext uri="{FF2B5EF4-FFF2-40B4-BE49-F238E27FC236}">
                <a16:creationId xmlns:a16="http://schemas.microsoft.com/office/drawing/2014/main" id="{94CAFBE6-BAD4-4178-9528-031558A83598}"/>
              </a:ext>
            </a:extLst>
          </p:cNvPr>
          <p:cNvSpPr/>
          <p:nvPr/>
        </p:nvSpPr>
        <p:spPr bwMode="auto">
          <a:xfrm>
            <a:off x="5103752" y="2299028"/>
            <a:ext cx="2259943"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9" name="矩形 8">
            <a:extLst>
              <a:ext uri="{FF2B5EF4-FFF2-40B4-BE49-F238E27FC236}">
                <a16:creationId xmlns:a16="http://schemas.microsoft.com/office/drawing/2014/main" id="{C7623C5A-EF7A-436C-86EE-05974BA543A7}"/>
              </a:ext>
            </a:extLst>
          </p:cNvPr>
          <p:cNvSpPr/>
          <p:nvPr/>
        </p:nvSpPr>
        <p:spPr bwMode="auto">
          <a:xfrm>
            <a:off x="5103752" y="3229593"/>
            <a:ext cx="2259943"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399675137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传输控制块的管理</a:t>
            </a:r>
          </a:p>
          <a:p>
            <a:pPr lvl="1"/>
            <a:r>
              <a:rPr lang="en-US" altLang="zh-CN" dirty="0"/>
              <a:t>ehash</a:t>
            </a:r>
            <a:r>
              <a:rPr lang="zh-CN" altLang="en-US" dirty="0"/>
              <a:t>指向大小为</a:t>
            </a:r>
            <a:r>
              <a:rPr lang="en-US" altLang="zh-CN" dirty="0" err="1"/>
              <a:t>ehash_size</a:t>
            </a:r>
            <a:r>
              <a:rPr lang="zh-CN" altLang="en-US" dirty="0"/>
              <a:t>的</a:t>
            </a:r>
            <a:r>
              <a:rPr lang="en-US" altLang="zh-CN" dirty="0" err="1"/>
              <a:t>inet_ehash_bucket</a:t>
            </a:r>
            <a:r>
              <a:rPr lang="zh-CN" altLang="en-US" dirty="0"/>
              <a:t>类型的散列表，用来管理除</a:t>
            </a:r>
            <a:r>
              <a:rPr lang="en-US" altLang="zh-CN" dirty="0"/>
              <a:t>LISTEN</a:t>
            </a:r>
            <a:r>
              <a:rPr lang="zh-CN" altLang="en-US" dirty="0"/>
              <a:t>状态之外的传输控制块</a:t>
            </a:r>
          </a:p>
          <a:p>
            <a:pPr lvl="1"/>
            <a:r>
              <a:rPr lang="en-US" altLang="zh-CN" dirty="0" err="1"/>
              <a:t>bhash</a:t>
            </a:r>
            <a:r>
              <a:rPr lang="zh-CN" altLang="en-US" dirty="0"/>
              <a:t>指向大小为</a:t>
            </a:r>
            <a:r>
              <a:rPr lang="en-US" altLang="zh-CN" dirty="0" err="1"/>
              <a:t>bhash_size</a:t>
            </a:r>
            <a:r>
              <a:rPr lang="zh-CN" altLang="en-US" dirty="0"/>
              <a:t>的</a:t>
            </a:r>
            <a:r>
              <a:rPr lang="en-US" altLang="zh-CN" dirty="0" err="1"/>
              <a:t>inet_bind_bucket</a:t>
            </a:r>
            <a:r>
              <a:rPr lang="zh-CN" altLang="en-US" dirty="0"/>
              <a:t>类型的散列表，管理端口绑定信息块</a:t>
            </a:r>
            <a:endParaRPr lang="en-US" altLang="zh-CN" dirty="0"/>
          </a:p>
          <a:p>
            <a:pPr lvl="1"/>
            <a:r>
              <a:rPr lang="zh-CN" altLang="en-US" dirty="0"/>
              <a:t>在</a:t>
            </a:r>
            <a:r>
              <a:rPr lang="en-US" altLang="zh-CN" dirty="0"/>
              <a:t>TCP</a:t>
            </a:r>
            <a:r>
              <a:rPr lang="zh-CN" altLang="en-US" dirty="0"/>
              <a:t>中实现</a:t>
            </a:r>
            <a:r>
              <a:rPr lang="en-US" altLang="zh-CN" dirty="0"/>
              <a:t>hash</a:t>
            </a:r>
            <a:r>
              <a:rPr lang="zh-CN" altLang="en-US" dirty="0"/>
              <a:t>接口的函数是</a:t>
            </a:r>
            <a:r>
              <a:rPr lang="en-US" altLang="zh-CN" dirty="0"/>
              <a:t>tcp_v4_hash()</a:t>
            </a:r>
            <a:r>
              <a:rPr lang="zh-CN" altLang="en-US" dirty="0"/>
              <a:t>和</a:t>
            </a:r>
            <a:r>
              <a:rPr lang="en-US" altLang="zh-CN" dirty="0" err="1"/>
              <a:t>tcp_unhash</a:t>
            </a:r>
            <a:r>
              <a:rPr lang="en-US" altLang="zh-CN" dirty="0"/>
              <a:t>()</a:t>
            </a:r>
            <a:endParaRPr lang="zh-CN" altLang="en-US"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7" name="Picture 2">
            <a:extLst>
              <a:ext uri="{FF2B5EF4-FFF2-40B4-BE49-F238E27FC236}">
                <a16:creationId xmlns:a16="http://schemas.microsoft.com/office/drawing/2014/main" id="{4FD3254B-86B6-4042-B905-E3714BB0F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800" y="3661790"/>
            <a:ext cx="3226777" cy="677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a:extLst>
              <a:ext uri="{FF2B5EF4-FFF2-40B4-BE49-F238E27FC236}">
                <a16:creationId xmlns:a16="http://schemas.microsoft.com/office/drawing/2014/main" id="{D2A18B95-7ACF-4F29-A4AF-0A659B389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910" y="4459417"/>
            <a:ext cx="3024554" cy="1960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a:extLst>
              <a:ext uri="{FF2B5EF4-FFF2-40B4-BE49-F238E27FC236}">
                <a16:creationId xmlns:a16="http://schemas.microsoft.com/office/drawing/2014/main" id="{ADFAF144-D24D-4A83-BA38-E736D7303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184" y="3862861"/>
            <a:ext cx="3658653" cy="2025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59440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传输控制块的管理</a:t>
            </a:r>
          </a:p>
          <a:p>
            <a:pPr lvl="1"/>
            <a:r>
              <a:rPr lang="en-US" altLang="zh-CN" dirty="0" err="1"/>
              <a:t>listening_hash</a:t>
            </a:r>
            <a:r>
              <a:rPr lang="zh-CN" altLang="en-US" dirty="0"/>
              <a:t>散列表用于存储</a:t>
            </a:r>
            <a:r>
              <a:rPr lang="en-US" altLang="zh-CN" dirty="0"/>
              <a:t>LISTEN</a:t>
            </a:r>
            <a:r>
              <a:rPr lang="zh-CN" altLang="en-US" dirty="0"/>
              <a:t>状态的传输控制块</a:t>
            </a:r>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8" name="Picture 3">
            <a:extLst>
              <a:ext uri="{FF2B5EF4-FFF2-40B4-BE49-F238E27FC236}">
                <a16:creationId xmlns:a16="http://schemas.microsoft.com/office/drawing/2014/main" id="{7AFDEAEB-0714-471E-A312-DA997E7AC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149" y="2498436"/>
            <a:ext cx="3893330" cy="3490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a:extLst>
              <a:ext uri="{FF2B5EF4-FFF2-40B4-BE49-F238E27FC236}">
                <a16:creationId xmlns:a16="http://schemas.microsoft.com/office/drawing/2014/main" id="{45542F7A-3990-4819-9AE4-EC722C7B132D}"/>
              </a:ext>
            </a:extLst>
          </p:cNvPr>
          <p:cNvPicPr>
            <a:picLocks noChangeAspect="1"/>
          </p:cNvPicPr>
          <p:nvPr/>
        </p:nvPicPr>
        <p:blipFill>
          <a:blip r:embed="rId4"/>
          <a:stretch>
            <a:fillRect/>
          </a:stretch>
        </p:blipFill>
        <p:spPr>
          <a:xfrm>
            <a:off x="118582" y="2498321"/>
            <a:ext cx="4092849" cy="3490572"/>
          </a:xfrm>
          <a:prstGeom prst="rect">
            <a:avLst/>
          </a:prstGeom>
        </p:spPr>
      </p:pic>
    </p:spTree>
    <p:extLst>
      <p:ext uri="{BB962C8B-B14F-4D97-AF65-F5344CB8AC3E}">
        <p14:creationId xmlns:p14="http://schemas.microsoft.com/office/powerpoint/2010/main" val="221689936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传输层</a:t>
            </a:r>
          </a:p>
        </p:txBody>
      </p:sp>
      <p:sp>
        <p:nvSpPr>
          <p:cNvPr id="6" name="Rectangle 3"/>
          <p:cNvSpPr txBox="1">
            <a:spLocks noChangeArrowheads="1"/>
          </p:cNvSpPr>
          <p:nvPr/>
        </p:nvSpPr>
        <p:spPr bwMode="auto">
          <a:xfrm>
            <a:off x="747260" y="1567963"/>
            <a:ext cx="7613468" cy="42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rgbClr val="FF5050"/>
              </a:buClr>
              <a:buSzPct val="120000"/>
              <a:buFont typeface="Wingdings" pitchFamily="2" charset="2"/>
              <a:buChar char="§"/>
              <a:defRPr kumimoji="1" sz="2600" b="1">
                <a:solidFill>
                  <a:srgbClr val="000066"/>
                </a:solidFill>
                <a:latin typeface="+mn-lt"/>
                <a:ea typeface="黑体" pitchFamily="2" charset="-122"/>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v"/>
              <a:defRPr kumimoji="1" sz="2400" b="1">
                <a:solidFill>
                  <a:srgbClr val="0000FF"/>
                </a:solidFill>
                <a:latin typeface="+mn-lt"/>
                <a:ea typeface="+mn-ea"/>
              </a:defRPr>
            </a:lvl2pPr>
            <a:lvl3pPr marL="1143000" indent="-228600" algn="l" rtl="0" eaLnBrk="1" fontAlgn="base" hangingPunct="1">
              <a:spcBef>
                <a:spcPct val="20000"/>
              </a:spcBef>
              <a:spcAft>
                <a:spcPct val="0"/>
              </a:spcAft>
              <a:buClr>
                <a:schemeClr val="hlink"/>
              </a:buClr>
              <a:buSzPct val="65000"/>
              <a:buFont typeface="Monotype Sorts" charset="2"/>
              <a:buChar char="F"/>
              <a:defRPr kumimoji="1" sz="2000" b="1">
                <a:solidFill>
                  <a:srgbClr val="A50021"/>
                </a:solidFill>
                <a:latin typeface="+mn-lt"/>
                <a:ea typeface="楷体_GB2312" pitchFamily="49" charset="-122"/>
              </a:defRPr>
            </a:lvl3pPr>
            <a:lvl4pPr marL="1600200" indent="-228600" algn="l" rtl="0" eaLnBrk="1" fontAlgn="base" hangingPunct="1">
              <a:spcBef>
                <a:spcPct val="20000"/>
              </a:spcBef>
              <a:spcAft>
                <a:spcPct val="0"/>
              </a:spcAft>
              <a:buClr>
                <a:schemeClr val="tx2"/>
              </a:buClr>
              <a:buSzPct val="100000"/>
              <a:buChar char="•"/>
              <a:defRPr kumimoji="1" sz="2000" b="1">
                <a:solidFill>
                  <a:srgbClr val="292929"/>
                </a:solidFill>
                <a:latin typeface="+mn-lt"/>
                <a:ea typeface="楷体_GB2312" pitchFamily="49" charset="-122"/>
              </a:defRPr>
            </a:lvl4pPr>
            <a:lvl5pPr marL="2057400" indent="-228600" algn="l" rtl="0" eaLnBrk="1" fontAlgn="base" hangingPunct="1">
              <a:spcBef>
                <a:spcPct val="20000"/>
              </a:spcBef>
              <a:spcAft>
                <a:spcPct val="0"/>
              </a:spcAft>
              <a:buClr>
                <a:schemeClr val="hlink"/>
              </a:buClr>
              <a:buSzPct val="100000"/>
              <a:buChar char="–"/>
              <a:defRPr kumimoji="1" sz="2000" b="1">
                <a:solidFill>
                  <a:srgbClr val="FF3300"/>
                </a:solidFill>
                <a:latin typeface="+mn-lt"/>
                <a:ea typeface="楷体_GB2312" pitchFamily="49" charset="-122"/>
              </a:defRPr>
            </a:lvl5pPr>
            <a:lvl6pPr marL="25146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a:lstStyle>
          <a:p>
            <a:r>
              <a:rPr lang="en-US" altLang="zh-CN" sz="2585" dirty="0">
                <a:latin typeface="Times New Roman" pitchFamily="18" charset="0"/>
                <a:ea typeface="+mn-ea"/>
                <a:cs typeface="Times New Roman" pitchFamily="18" charset="0"/>
              </a:rPr>
              <a:t>TCP</a:t>
            </a:r>
            <a:r>
              <a:rPr lang="zh-CN" altLang="en-US" sz="2585" dirty="0">
                <a:latin typeface="Times New Roman" pitchFamily="18" charset="0"/>
                <a:ea typeface="+mn-ea"/>
                <a:cs typeface="Times New Roman" pitchFamily="18" charset="0"/>
              </a:rPr>
              <a:t>状态转换图</a:t>
            </a:r>
            <a:endParaRPr lang="en-US" altLang="zh-CN" sz="2585" dirty="0">
              <a:latin typeface="Times New Roman" pitchFamily="18" charset="0"/>
              <a:ea typeface="+mn-ea"/>
              <a:cs typeface="Times New Roman" pitchFamily="18" charset="0"/>
            </a:endParaRPr>
          </a:p>
        </p:txBody>
      </p:sp>
      <p:pic>
        <p:nvPicPr>
          <p:cNvPr id="4100" name="Picture 4" descr="F:\20130815082515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876" y="1358253"/>
            <a:ext cx="3708571" cy="5235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4634C34-BD7E-4093-A7CE-F0EC38DD4446}"/>
              </a:ext>
            </a:extLst>
          </p:cNvPr>
          <p:cNvPicPr>
            <a:picLocks noChangeAspect="1"/>
          </p:cNvPicPr>
          <p:nvPr/>
        </p:nvPicPr>
        <p:blipFill>
          <a:blip r:embed="rId3"/>
          <a:stretch>
            <a:fillRect/>
          </a:stretch>
        </p:blipFill>
        <p:spPr>
          <a:xfrm>
            <a:off x="484725" y="2099622"/>
            <a:ext cx="3821401" cy="4254011"/>
          </a:xfrm>
          <a:prstGeom prst="rect">
            <a:avLst/>
          </a:prstGeom>
        </p:spPr>
      </p:pic>
    </p:spTree>
    <p:extLst>
      <p:ext uri="{BB962C8B-B14F-4D97-AF65-F5344CB8AC3E}">
        <p14:creationId xmlns:p14="http://schemas.microsoft.com/office/powerpoint/2010/main" val="183450336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rgbClr val="C00000"/>
                </a:solidFill>
              </a:rPr>
              <a:t>1.	</a:t>
            </a:r>
            <a:r>
              <a:rPr lang="zh-CN" altLang="en-US" dirty="0">
                <a:solidFill>
                  <a:srgbClr val="C00000"/>
                </a:solidFill>
              </a:rPr>
              <a:t>套接字层</a:t>
            </a:r>
            <a:endParaRPr lang="en-US" altLang="zh-CN" dirty="0">
              <a:solidFill>
                <a:srgbClr val="C00000"/>
              </a:solidFill>
            </a:endParaRPr>
          </a:p>
          <a:p>
            <a:pPr>
              <a:lnSpc>
                <a:spcPct val="150000"/>
              </a:lnSpc>
            </a:pPr>
            <a:r>
              <a:rPr lang="en-US" altLang="zh-CN" dirty="0"/>
              <a:t>2.	</a:t>
            </a:r>
            <a:r>
              <a:rPr lang="zh-CN" altLang="en-US" dirty="0"/>
              <a:t>传输层</a:t>
            </a:r>
            <a:endParaRPr lang="en-US" altLang="zh-CN" dirty="0"/>
          </a:p>
          <a:p>
            <a:pPr>
              <a:lnSpc>
                <a:spcPct val="150000"/>
              </a:lnSpc>
            </a:pPr>
            <a:r>
              <a:rPr lang="en-US" altLang="zh-CN" dirty="0"/>
              <a:t>3.	</a:t>
            </a:r>
            <a:r>
              <a:rPr lang="zh-CN" altLang="en-US" dirty="0"/>
              <a:t>网络层</a:t>
            </a:r>
            <a:endParaRPr lang="en-US" altLang="zh-CN" dirty="0"/>
          </a:p>
          <a:p>
            <a:pPr>
              <a:lnSpc>
                <a:spcPct val="150000"/>
              </a:lnSpc>
            </a:pPr>
            <a:r>
              <a:rPr lang="en-US" altLang="zh-CN" dirty="0"/>
              <a:t>4.	</a:t>
            </a:r>
            <a:r>
              <a:rPr lang="zh-CN" altLang="en-US" dirty="0"/>
              <a:t>数据链路层</a:t>
            </a:r>
            <a:endParaRPr lang="en-US" altLang="zh-CN" dirty="0"/>
          </a:p>
        </p:txBody>
      </p:sp>
    </p:spTree>
    <p:extLst>
      <p:ext uri="{BB962C8B-B14F-4D97-AF65-F5344CB8AC3E}">
        <p14:creationId xmlns:p14="http://schemas.microsoft.com/office/powerpoint/2010/main" val="10889082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zh-CN" altLang="en-US" dirty="0"/>
              <a:t>传输层</a:t>
            </a:r>
          </a:p>
        </p:txBody>
      </p:sp>
      <p:sp>
        <p:nvSpPr>
          <p:cNvPr id="6" name="Rectangle 3"/>
          <p:cNvSpPr txBox="1">
            <a:spLocks noChangeArrowheads="1"/>
          </p:cNvSpPr>
          <p:nvPr/>
        </p:nvSpPr>
        <p:spPr bwMode="auto">
          <a:xfrm>
            <a:off x="747260" y="1567963"/>
            <a:ext cx="7613468" cy="42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lvl1pPr marL="342900" indent="-342900" algn="l" rtl="0" eaLnBrk="1" fontAlgn="base" hangingPunct="1">
              <a:spcBef>
                <a:spcPct val="20000"/>
              </a:spcBef>
              <a:spcAft>
                <a:spcPct val="0"/>
              </a:spcAft>
              <a:buClr>
                <a:srgbClr val="FF5050"/>
              </a:buClr>
              <a:buSzPct val="120000"/>
              <a:buFont typeface="Wingdings" pitchFamily="2" charset="2"/>
              <a:buChar char="§"/>
              <a:defRPr kumimoji="1" sz="2600" b="1">
                <a:solidFill>
                  <a:srgbClr val="000066"/>
                </a:solidFill>
                <a:latin typeface="+mn-lt"/>
                <a:ea typeface="黑体" pitchFamily="2" charset="-122"/>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v"/>
              <a:defRPr kumimoji="1" sz="2400" b="1">
                <a:solidFill>
                  <a:srgbClr val="0000FF"/>
                </a:solidFill>
                <a:latin typeface="+mn-lt"/>
                <a:ea typeface="+mn-ea"/>
              </a:defRPr>
            </a:lvl2pPr>
            <a:lvl3pPr marL="1143000" indent="-228600" algn="l" rtl="0" eaLnBrk="1" fontAlgn="base" hangingPunct="1">
              <a:spcBef>
                <a:spcPct val="20000"/>
              </a:spcBef>
              <a:spcAft>
                <a:spcPct val="0"/>
              </a:spcAft>
              <a:buClr>
                <a:schemeClr val="hlink"/>
              </a:buClr>
              <a:buSzPct val="65000"/>
              <a:buFont typeface="Monotype Sorts" charset="2"/>
              <a:buChar char="F"/>
              <a:defRPr kumimoji="1" sz="2000" b="1">
                <a:solidFill>
                  <a:srgbClr val="A50021"/>
                </a:solidFill>
                <a:latin typeface="+mn-lt"/>
                <a:ea typeface="楷体_GB2312" pitchFamily="49" charset="-122"/>
              </a:defRPr>
            </a:lvl3pPr>
            <a:lvl4pPr marL="1600200" indent="-228600" algn="l" rtl="0" eaLnBrk="1" fontAlgn="base" hangingPunct="1">
              <a:spcBef>
                <a:spcPct val="20000"/>
              </a:spcBef>
              <a:spcAft>
                <a:spcPct val="0"/>
              </a:spcAft>
              <a:buClr>
                <a:schemeClr val="tx2"/>
              </a:buClr>
              <a:buSzPct val="100000"/>
              <a:buChar char="•"/>
              <a:defRPr kumimoji="1" sz="2000" b="1">
                <a:solidFill>
                  <a:srgbClr val="292929"/>
                </a:solidFill>
                <a:latin typeface="+mn-lt"/>
                <a:ea typeface="楷体_GB2312" pitchFamily="49" charset="-122"/>
              </a:defRPr>
            </a:lvl4pPr>
            <a:lvl5pPr marL="2057400" indent="-228600" algn="l" rtl="0" eaLnBrk="1" fontAlgn="base" hangingPunct="1">
              <a:spcBef>
                <a:spcPct val="20000"/>
              </a:spcBef>
              <a:spcAft>
                <a:spcPct val="0"/>
              </a:spcAft>
              <a:buClr>
                <a:schemeClr val="hlink"/>
              </a:buClr>
              <a:buSzPct val="100000"/>
              <a:buChar char="–"/>
              <a:defRPr kumimoji="1" sz="2000" b="1">
                <a:solidFill>
                  <a:srgbClr val="FF3300"/>
                </a:solidFill>
                <a:latin typeface="+mn-lt"/>
                <a:ea typeface="楷体_GB2312" pitchFamily="49" charset="-122"/>
              </a:defRPr>
            </a:lvl5pPr>
            <a:lvl6pPr marL="25146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a:lstStyle>
          <a:p>
            <a:r>
              <a:rPr lang="en-US" altLang="zh-CN" sz="2585" dirty="0">
                <a:latin typeface="Times New Roman" pitchFamily="18" charset="0"/>
                <a:ea typeface="+mn-ea"/>
                <a:cs typeface="Times New Roman" pitchFamily="18" charset="0"/>
              </a:rPr>
              <a:t>TCP</a:t>
            </a:r>
            <a:r>
              <a:rPr lang="zh-CN" altLang="en-US" sz="2585" dirty="0">
                <a:latin typeface="Times New Roman" pitchFamily="18" charset="0"/>
                <a:ea typeface="+mn-ea"/>
                <a:cs typeface="Times New Roman" pitchFamily="18" charset="0"/>
              </a:rPr>
              <a:t>连接的建立</a:t>
            </a:r>
            <a:r>
              <a:rPr lang="en-US" altLang="zh-CN" sz="2585" dirty="0">
                <a:latin typeface="Times New Roman" pitchFamily="18" charset="0"/>
                <a:ea typeface="+mn-ea"/>
                <a:cs typeface="Times New Roman" pitchFamily="18" charset="0"/>
              </a:rPr>
              <a:t>-</a:t>
            </a:r>
            <a:r>
              <a:rPr lang="zh-CN" altLang="en-US" sz="2585" dirty="0">
                <a:latin typeface="Times New Roman" pitchFamily="18" charset="0"/>
                <a:ea typeface="+mn-ea"/>
                <a:cs typeface="Times New Roman" pitchFamily="18" charset="0"/>
              </a:rPr>
              <a:t>回顾</a:t>
            </a:r>
            <a:endParaRPr lang="en-US" altLang="zh-CN" sz="2585" dirty="0">
              <a:latin typeface="Times New Roman" pitchFamily="18" charset="0"/>
              <a:ea typeface="+mn-ea"/>
              <a:cs typeface="Times New Roman" pitchFamily="18" charset="0"/>
            </a:endParaRPr>
          </a:p>
          <a:p>
            <a:pPr lvl="1"/>
            <a:r>
              <a:rPr lang="en-US" altLang="zh-CN" sz="1846" dirty="0">
                <a:solidFill>
                  <a:schemeClr val="tx1"/>
                </a:solidFill>
                <a:latin typeface="Times New Roman" pitchFamily="18" charset="0"/>
                <a:ea typeface="幼圆" pitchFamily="49" charset="-122"/>
                <a:cs typeface="Times New Roman" pitchFamily="18" charset="0"/>
              </a:rPr>
              <a:t>TCP</a:t>
            </a:r>
            <a:r>
              <a:rPr lang="zh-CN" altLang="en-US" sz="1846" dirty="0">
                <a:solidFill>
                  <a:schemeClr val="tx1"/>
                </a:solidFill>
                <a:latin typeface="Times New Roman" pitchFamily="18" charset="0"/>
                <a:ea typeface="幼圆" pitchFamily="49" charset="-122"/>
                <a:cs typeface="Times New Roman" pitchFamily="18" charset="0"/>
              </a:rPr>
              <a:t>建立连接的过程</a:t>
            </a:r>
            <a:r>
              <a:rPr lang="en-US" altLang="zh-CN" sz="1846" dirty="0">
                <a:solidFill>
                  <a:schemeClr val="tx1"/>
                </a:solidFill>
                <a:latin typeface="Times New Roman" pitchFamily="18" charset="0"/>
                <a:ea typeface="幼圆" pitchFamily="49" charset="-122"/>
                <a:cs typeface="Times New Roman" pitchFamily="18" charset="0"/>
              </a:rPr>
              <a:t>(</a:t>
            </a:r>
            <a:r>
              <a:rPr lang="zh-CN" altLang="en-US" sz="1846" dirty="0">
                <a:solidFill>
                  <a:schemeClr val="tx1"/>
                </a:solidFill>
                <a:latin typeface="Times New Roman" pitchFamily="18" charset="0"/>
                <a:ea typeface="幼圆" pitchFamily="49" charset="-122"/>
                <a:cs typeface="Times New Roman" pitchFamily="18" charset="0"/>
              </a:rPr>
              <a:t>三次握手</a:t>
            </a:r>
            <a:r>
              <a:rPr lang="en-US" altLang="zh-CN" sz="1846" dirty="0">
                <a:solidFill>
                  <a:schemeClr val="tx1"/>
                </a:solidFill>
                <a:latin typeface="Times New Roman" pitchFamily="18" charset="0"/>
                <a:ea typeface="幼圆" pitchFamily="49" charset="-122"/>
                <a:cs typeface="Times New Roman" pitchFamily="18" charset="0"/>
              </a:rPr>
              <a:t>)</a:t>
            </a:r>
          </a:p>
          <a:p>
            <a:pPr lvl="1"/>
            <a:endParaRPr lang="en-US" altLang="zh-CN" sz="2031" kern="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563" y="3096656"/>
            <a:ext cx="3218864" cy="2338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a:extLst>
              <a:ext uri="{FF2B5EF4-FFF2-40B4-BE49-F238E27FC236}">
                <a16:creationId xmlns:a16="http://schemas.microsoft.com/office/drawing/2014/main" id="{9644AF34-6798-47E4-8F9D-CC022A2CE714}"/>
              </a:ext>
            </a:extLst>
          </p:cNvPr>
          <p:cNvSpPr txBox="1"/>
          <p:nvPr/>
        </p:nvSpPr>
        <p:spPr>
          <a:xfrm>
            <a:off x="1913243" y="3030186"/>
            <a:ext cx="898382" cy="291170"/>
          </a:xfrm>
          <a:prstGeom prst="rect">
            <a:avLst/>
          </a:prstGeom>
          <a:noFill/>
        </p:spPr>
        <p:txBody>
          <a:bodyPr wrap="square" rtlCol="0">
            <a:spAutoFit/>
          </a:bodyPr>
          <a:lstStyle/>
          <a:p>
            <a:pPr algn="l"/>
            <a:r>
              <a:rPr lang="zh-CN" altLang="en-US" sz="1292" dirty="0">
                <a:solidFill>
                  <a:srgbClr val="292929"/>
                </a:solidFill>
              </a:rPr>
              <a:t>发送</a:t>
            </a:r>
            <a:r>
              <a:rPr lang="en-US" altLang="zh-CN" sz="1292" dirty="0">
                <a:solidFill>
                  <a:srgbClr val="292929"/>
                </a:solidFill>
              </a:rPr>
              <a:t>SYN</a:t>
            </a:r>
            <a:endParaRPr lang="zh-CN" altLang="en-US" sz="1292" dirty="0">
              <a:solidFill>
                <a:srgbClr val="292929"/>
              </a:solidFill>
            </a:endParaRPr>
          </a:p>
        </p:txBody>
      </p:sp>
      <p:sp>
        <p:nvSpPr>
          <p:cNvPr id="7" name="文本框 6">
            <a:extLst>
              <a:ext uri="{FF2B5EF4-FFF2-40B4-BE49-F238E27FC236}">
                <a16:creationId xmlns:a16="http://schemas.microsoft.com/office/drawing/2014/main" id="{FB19CDC6-461D-4ED2-BAE6-D6CBFBFEC1F5}"/>
              </a:ext>
            </a:extLst>
          </p:cNvPr>
          <p:cNvSpPr txBox="1"/>
          <p:nvPr/>
        </p:nvSpPr>
        <p:spPr>
          <a:xfrm>
            <a:off x="1647368" y="4438914"/>
            <a:ext cx="1297195" cy="490006"/>
          </a:xfrm>
          <a:prstGeom prst="rect">
            <a:avLst/>
          </a:prstGeom>
          <a:noFill/>
        </p:spPr>
        <p:txBody>
          <a:bodyPr wrap="square" rtlCol="0">
            <a:spAutoFit/>
          </a:bodyPr>
          <a:lstStyle/>
          <a:p>
            <a:pPr algn="l"/>
            <a:r>
              <a:rPr lang="zh-CN" altLang="en-US" sz="1292" dirty="0">
                <a:solidFill>
                  <a:srgbClr val="292929"/>
                </a:solidFill>
              </a:rPr>
              <a:t>接收</a:t>
            </a:r>
            <a:r>
              <a:rPr lang="en-US" altLang="zh-CN" sz="1292" dirty="0">
                <a:solidFill>
                  <a:srgbClr val="292929"/>
                </a:solidFill>
              </a:rPr>
              <a:t>SYN+ACK</a:t>
            </a:r>
            <a:endParaRPr lang="zh-CN" altLang="en-US" sz="1292" dirty="0">
              <a:solidFill>
                <a:srgbClr val="292929"/>
              </a:solidFill>
            </a:endParaRPr>
          </a:p>
        </p:txBody>
      </p:sp>
      <p:sp>
        <p:nvSpPr>
          <p:cNvPr id="8" name="文本框 7">
            <a:extLst>
              <a:ext uri="{FF2B5EF4-FFF2-40B4-BE49-F238E27FC236}">
                <a16:creationId xmlns:a16="http://schemas.microsoft.com/office/drawing/2014/main" id="{913F7024-327B-40CA-AAA6-F4564FCC6B6F}"/>
              </a:ext>
            </a:extLst>
          </p:cNvPr>
          <p:cNvSpPr txBox="1"/>
          <p:nvPr/>
        </p:nvSpPr>
        <p:spPr>
          <a:xfrm>
            <a:off x="1913243" y="4723016"/>
            <a:ext cx="898382" cy="291170"/>
          </a:xfrm>
          <a:prstGeom prst="rect">
            <a:avLst/>
          </a:prstGeom>
          <a:noFill/>
        </p:spPr>
        <p:txBody>
          <a:bodyPr wrap="square" rtlCol="0">
            <a:spAutoFit/>
          </a:bodyPr>
          <a:lstStyle/>
          <a:p>
            <a:pPr algn="l"/>
            <a:r>
              <a:rPr lang="zh-CN" altLang="en-US" sz="1292" dirty="0">
                <a:solidFill>
                  <a:srgbClr val="292929"/>
                </a:solidFill>
              </a:rPr>
              <a:t>发送</a:t>
            </a:r>
            <a:r>
              <a:rPr lang="en-US" altLang="zh-CN" sz="1292" dirty="0">
                <a:solidFill>
                  <a:srgbClr val="292929"/>
                </a:solidFill>
              </a:rPr>
              <a:t>ACK</a:t>
            </a:r>
            <a:endParaRPr lang="zh-CN" altLang="en-US" sz="1292" dirty="0">
              <a:solidFill>
                <a:srgbClr val="292929"/>
              </a:solidFill>
            </a:endParaRPr>
          </a:p>
        </p:txBody>
      </p:sp>
      <p:sp>
        <p:nvSpPr>
          <p:cNvPr id="9" name="文本框 8">
            <a:extLst>
              <a:ext uri="{FF2B5EF4-FFF2-40B4-BE49-F238E27FC236}">
                <a16:creationId xmlns:a16="http://schemas.microsoft.com/office/drawing/2014/main" id="{1140BB05-E4EC-4ECF-9D52-1A99C9410EA0}"/>
              </a:ext>
            </a:extLst>
          </p:cNvPr>
          <p:cNvSpPr txBox="1"/>
          <p:nvPr/>
        </p:nvSpPr>
        <p:spPr>
          <a:xfrm>
            <a:off x="6199438" y="3579074"/>
            <a:ext cx="898382" cy="291170"/>
          </a:xfrm>
          <a:prstGeom prst="rect">
            <a:avLst/>
          </a:prstGeom>
          <a:noFill/>
        </p:spPr>
        <p:txBody>
          <a:bodyPr wrap="square" rtlCol="0">
            <a:spAutoFit/>
          </a:bodyPr>
          <a:lstStyle/>
          <a:p>
            <a:pPr algn="l"/>
            <a:r>
              <a:rPr lang="zh-CN" altLang="en-US" sz="1292" dirty="0">
                <a:solidFill>
                  <a:srgbClr val="292929"/>
                </a:solidFill>
              </a:rPr>
              <a:t>接收</a:t>
            </a:r>
            <a:r>
              <a:rPr lang="en-US" altLang="zh-CN" sz="1292" dirty="0">
                <a:solidFill>
                  <a:srgbClr val="292929"/>
                </a:solidFill>
              </a:rPr>
              <a:t>SYN</a:t>
            </a:r>
            <a:endParaRPr lang="zh-CN" altLang="en-US" sz="1292" dirty="0">
              <a:solidFill>
                <a:srgbClr val="292929"/>
              </a:solidFill>
            </a:endParaRPr>
          </a:p>
        </p:txBody>
      </p:sp>
      <p:sp>
        <p:nvSpPr>
          <p:cNvPr id="10" name="文本框 9">
            <a:extLst>
              <a:ext uri="{FF2B5EF4-FFF2-40B4-BE49-F238E27FC236}">
                <a16:creationId xmlns:a16="http://schemas.microsoft.com/office/drawing/2014/main" id="{9961A7E5-33AB-4117-BED4-E0562E9CEF0C}"/>
              </a:ext>
            </a:extLst>
          </p:cNvPr>
          <p:cNvSpPr txBox="1"/>
          <p:nvPr/>
        </p:nvSpPr>
        <p:spPr>
          <a:xfrm>
            <a:off x="6000030" y="3914407"/>
            <a:ext cx="1297195" cy="490006"/>
          </a:xfrm>
          <a:prstGeom prst="rect">
            <a:avLst/>
          </a:prstGeom>
          <a:noFill/>
        </p:spPr>
        <p:txBody>
          <a:bodyPr wrap="square" rtlCol="0">
            <a:spAutoFit/>
          </a:bodyPr>
          <a:lstStyle/>
          <a:p>
            <a:pPr algn="l"/>
            <a:r>
              <a:rPr lang="zh-CN" altLang="en-US" sz="1292" dirty="0">
                <a:solidFill>
                  <a:srgbClr val="292929"/>
                </a:solidFill>
              </a:rPr>
              <a:t>发送</a:t>
            </a:r>
            <a:r>
              <a:rPr lang="en-US" altLang="zh-CN" sz="1292" dirty="0">
                <a:solidFill>
                  <a:srgbClr val="292929"/>
                </a:solidFill>
              </a:rPr>
              <a:t>SYN+ACK</a:t>
            </a:r>
            <a:endParaRPr lang="zh-CN" altLang="en-US" sz="1292" dirty="0">
              <a:solidFill>
                <a:srgbClr val="292929"/>
              </a:solidFill>
            </a:endParaRPr>
          </a:p>
        </p:txBody>
      </p:sp>
      <p:sp>
        <p:nvSpPr>
          <p:cNvPr id="11" name="文本框 10">
            <a:extLst>
              <a:ext uri="{FF2B5EF4-FFF2-40B4-BE49-F238E27FC236}">
                <a16:creationId xmlns:a16="http://schemas.microsoft.com/office/drawing/2014/main" id="{63F02B1A-A010-426A-BB0F-86D191F9833E}"/>
              </a:ext>
            </a:extLst>
          </p:cNvPr>
          <p:cNvSpPr txBox="1"/>
          <p:nvPr/>
        </p:nvSpPr>
        <p:spPr>
          <a:xfrm>
            <a:off x="6199438" y="5121039"/>
            <a:ext cx="898382" cy="291170"/>
          </a:xfrm>
          <a:prstGeom prst="rect">
            <a:avLst/>
          </a:prstGeom>
          <a:noFill/>
        </p:spPr>
        <p:txBody>
          <a:bodyPr wrap="square" rtlCol="0">
            <a:spAutoFit/>
          </a:bodyPr>
          <a:lstStyle/>
          <a:p>
            <a:pPr algn="l"/>
            <a:r>
              <a:rPr lang="zh-CN" altLang="en-US" sz="1292" dirty="0">
                <a:solidFill>
                  <a:srgbClr val="292929"/>
                </a:solidFill>
              </a:rPr>
              <a:t>接收</a:t>
            </a:r>
            <a:r>
              <a:rPr lang="en-US" altLang="zh-CN" sz="1292" dirty="0">
                <a:solidFill>
                  <a:srgbClr val="292929"/>
                </a:solidFill>
              </a:rPr>
              <a:t>ACK</a:t>
            </a:r>
            <a:endParaRPr lang="zh-CN" altLang="en-US" sz="1292" dirty="0">
              <a:solidFill>
                <a:srgbClr val="292929"/>
              </a:solidFill>
            </a:endParaRPr>
          </a:p>
        </p:txBody>
      </p:sp>
    </p:spTree>
    <p:extLst>
      <p:ext uri="{BB962C8B-B14F-4D97-AF65-F5344CB8AC3E}">
        <p14:creationId xmlns:p14="http://schemas.microsoft.com/office/powerpoint/2010/main" val="179981532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对于服务器端，从接收到客户端的</a:t>
            </a:r>
            <a:r>
              <a:rPr lang="en-US" altLang="zh-CN" dirty="0"/>
              <a:t>SYN</a:t>
            </a:r>
            <a:r>
              <a:rPr lang="zh-CN" altLang="en-US" dirty="0"/>
              <a:t>请求起，必须等到客户端对服务端</a:t>
            </a:r>
            <a:r>
              <a:rPr lang="en-US" altLang="zh-CN" dirty="0"/>
              <a:t>SYN+ACK</a:t>
            </a:r>
            <a:r>
              <a:rPr lang="zh-CN" altLang="en-US" dirty="0"/>
              <a:t>段的确认，连接才算成功建立，在此期间，要将</a:t>
            </a:r>
            <a:r>
              <a:rPr lang="en-US" altLang="zh-CN" dirty="0"/>
              <a:t>TCP</a:t>
            </a:r>
            <a:r>
              <a:rPr lang="zh-CN" altLang="en-US" dirty="0"/>
              <a:t>连接的信息保存起来，直到用户调用</a:t>
            </a:r>
            <a:r>
              <a:rPr lang="en-US" altLang="zh-CN" dirty="0"/>
              <a:t>accept()</a:t>
            </a:r>
            <a:r>
              <a:rPr lang="zh-CN" altLang="en-US" dirty="0"/>
              <a:t>获取套接字为止</a:t>
            </a:r>
          </a:p>
          <a:p>
            <a:pPr lvl="1"/>
            <a:r>
              <a:rPr lang="en-US" altLang="zh-CN" dirty="0"/>
              <a:t>TCP</a:t>
            </a:r>
            <a:r>
              <a:rPr lang="zh-CN" altLang="en-US" dirty="0"/>
              <a:t>控制块用连接请求块队列</a:t>
            </a:r>
            <a:r>
              <a:rPr lang="en-US" altLang="zh-CN" dirty="0" err="1"/>
              <a:t>request_sock_queue</a:t>
            </a:r>
            <a:r>
              <a:rPr lang="zh-CN" altLang="en-US" dirty="0"/>
              <a:t>结构来保存正在建立连接和已建立连接但未被</a:t>
            </a:r>
            <a:r>
              <a:rPr lang="en-US" altLang="zh-CN" dirty="0"/>
              <a:t>accept</a:t>
            </a:r>
            <a:r>
              <a:rPr lang="zh-CN" altLang="en-US" dirty="0"/>
              <a:t>的传输控制块</a:t>
            </a:r>
            <a:endParaRPr lang="en-US" altLang="zh-CN" dirty="0"/>
          </a:p>
          <a:p>
            <a:pPr lvl="1"/>
            <a:r>
              <a:rPr lang="zh-CN" altLang="en-US" dirty="0"/>
              <a:t>正在建立连接的即处于</a:t>
            </a:r>
            <a:r>
              <a:rPr lang="en-US" altLang="zh-CN" dirty="0"/>
              <a:t>SYN_RECV</a:t>
            </a:r>
            <a:r>
              <a:rPr lang="zh-CN" altLang="en-US" dirty="0"/>
              <a:t>状态为半连接队列</a:t>
            </a:r>
            <a:endParaRPr lang="en-US" altLang="zh-CN" dirty="0"/>
          </a:p>
          <a:p>
            <a:pPr lvl="2"/>
            <a:r>
              <a:rPr lang="en-US" altLang="zh-CN" sz="1477" dirty="0"/>
              <a:t>Linux4.4</a:t>
            </a:r>
            <a:r>
              <a:rPr lang="zh-CN" altLang="en-US" sz="1477" dirty="0"/>
              <a:t>之前会将</a:t>
            </a:r>
            <a:r>
              <a:rPr lang="en-US" altLang="zh-CN" sz="1477" dirty="0" err="1"/>
              <a:t>tcp_request_sock</a:t>
            </a:r>
            <a:r>
              <a:rPr lang="zh-CN" altLang="en-US" sz="1477" dirty="0"/>
              <a:t>挂在</a:t>
            </a:r>
            <a:r>
              <a:rPr lang="en-US" altLang="zh-CN" sz="1477" dirty="0" err="1"/>
              <a:t>listen_sock</a:t>
            </a:r>
            <a:r>
              <a:rPr lang="zh-CN" altLang="en-US" sz="1477" dirty="0"/>
              <a:t>下，而</a:t>
            </a:r>
            <a:r>
              <a:rPr lang="en-US" altLang="zh-CN" sz="1477" dirty="0"/>
              <a:t>4.4</a:t>
            </a:r>
            <a:r>
              <a:rPr lang="zh-CN" altLang="en-US" sz="1477" dirty="0"/>
              <a:t>之后直接把 </a:t>
            </a:r>
            <a:r>
              <a:rPr lang="en-US" altLang="zh-CN" sz="1477" dirty="0" err="1"/>
              <a:t>tcp_request_sock</a:t>
            </a:r>
            <a:r>
              <a:rPr lang="en-US" altLang="zh-CN" sz="1477" dirty="0"/>
              <a:t> </a:t>
            </a:r>
            <a:r>
              <a:rPr lang="zh-CN" altLang="en-US" sz="1477" dirty="0"/>
              <a:t>挂在 </a:t>
            </a:r>
            <a:r>
              <a:rPr lang="en-US" altLang="zh-CN" sz="1477" dirty="0" err="1"/>
              <a:t>ehash</a:t>
            </a:r>
            <a:r>
              <a:rPr lang="en-US" altLang="zh-CN" sz="1477" dirty="0"/>
              <a:t> </a:t>
            </a:r>
            <a:r>
              <a:rPr lang="zh-CN" altLang="en-US" sz="1477" dirty="0"/>
              <a:t>中，这样收到 </a:t>
            </a:r>
            <a:r>
              <a:rPr lang="en-US" altLang="zh-CN" sz="1477" dirty="0"/>
              <a:t>ACK </a:t>
            </a:r>
            <a:r>
              <a:rPr lang="zh-CN" altLang="en-US" sz="1477" dirty="0"/>
              <a:t>之后可以直接找到 </a:t>
            </a:r>
            <a:r>
              <a:rPr lang="en-US" altLang="zh-CN" sz="1477" dirty="0" err="1"/>
              <a:t>tcp_request_sock</a:t>
            </a:r>
            <a:endParaRPr lang="en-US" altLang="zh-CN" sz="1477" dirty="0"/>
          </a:p>
          <a:p>
            <a:pPr lvl="1"/>
            <a:r>
              <a:rPr lang="zh-CN" altLang="en-US" dirty="0"/>
              <a:t>已经建立连接但未</a:t>
            </a:r>
            <a:r>
              <a:rPr lang="en-US" altLang="zh-CN" dirty="0"/>
              <a:t>accept</a:t>
            </a:r>
            <a:r>
              <a:rPr lang="zh-CN" altLang="en-US" dirty="0"/>
              <a:t>的即处于</a:t>
            </a:r>
            <a:r>
              <a:rPr lang="en-US" altLang="zh-CN" dirty="0"/>
              <a:t>ESTABLISHED</a:t>
            </a:r>
            <a:r>
              <a:rPr lang="zh-CN" altLang="en-US" dirty="0"/>
              <a:t>状态为全连接队列</a:t>
            </a:r>
            <a:endParaRPr lang="en-US" altLang="zh-CN" dirty="0"/>
          </a:p>
          <a:p>
            <a:pPr lvl="2"/>
            <a:r>
              <a:rPr lang="en-US" altLang="zh-CN" sz="1477" dirty="0" err="1"/>
              <a:t>rskq_accept_head</a:t>
            </a:r>
            <a:r>
              <a:rPr lang="zh-CN" altLang="en-US" sz="1477" dirty="0"/>
              <a:t>指向的链表保存了已建立连接的</a:t>
            </a:r>
            <a:r>
              <a:rPr lang="en-US" altLang="zh-CN" sz="1477" dirty="0"/>
              <a:t>sock</a:t>
            </a:r>
            <a:r>
              <a:rPr lang="zh-CN" altLang="en-US" sz="1477" dirty="0"/>
              <a:t>，</a:t>
            </a:r>
            <a:r>
              <a:rPr lang="en-US" altLang="zh-CN" sz="1477" dirty="0" err="1"/>
              <a:t>rskq_accept_tail</a:t>
            </a:r>
            <a:r>
              <a:rPr lang="zh-CN" altLang="en-US" sz="1477" dirty="0"/>
              <a:t>指向此链表的尾部</a:t>
            </a: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7" name="图片 6">
            <a:extLst>
              <a:ext uri="{FF2B5EF4-FFF2-40B4-BE49-F238E27FC236}">
                <a16:creationId xmlns:a16="http://schemas.microsoft.com/office/drawing/2014/main" id="{16C75355-56E4-41D8-8EE4-531541D757DC}"/>
              </a:ext>
            </a:extLst>
          </p:cNvPr>
          <p:cNvPicPr>
            <a:picLocks noChangeAspect="1"/>
          </p:cNvPicPr>
          <p:nvPr/>
        </p:nvPicPr>
        <p:blipFill>
          <a:blip r:embed="rId3"/>
          <a:stretch>
            <a:fillRect/>
          </a:stretch>
        </p:blipFill>
        <p:spPr>
          <a:xfrm>
            <a:off x="5037282" y="4975683"/>
            <a:ext cx="3781551" cy="1618548"/>
          </a:xfrm>
          <a:prstGeom prst="rect">
            <a:avLst/>
          </a:prstGeom>
        </p:spPr>
      </p:pic>
      <p:sp>
        <p:nvSpPr>
          <p:cNvPr id="5" name="矩形 4">
            <a:extLst>
              <a:ext uri="{FF2B5EF4-FFF2-40B4-BE49-F238E27FC236}">
                <a16:creationId xmlns:a16="http://schemas.microsoft.com/office/drawing/2014/main" id="{8880583A-5501-429D-BC15-1F9172E9E5CF}"/>
              </a:ext>
            </a:extLst>
          </p:cNvPr>
          <p:cNvSpPr/>
          <p:nvPr/>
        </p:nvSpPr>
        <p:spPr bwMode="auto">
          <a:xfrm>
            <a:off x="4638469" y="5622475"/>
            <a:ext cx="3323446"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23177157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三次握手</a:t>
            </a:r>
            <a:r>
              <a:rPr lang="en-US" altLang="zh-CN" dirty="0"/>
              <a:t>—</a:t>
            </a:r>
            <a:r>
              <a:rPr lang="zh-CN" altLang="en-US" dirty="0"/>
              <a:t>客户端</a:t>
            </a:r>
            <a:endParaRPr lang="en-US" altLang="zh-CN" dirty="0"/>
          </a:p>
          <a:p>
            <a:pPr lvl="2"/>
            <a:r>
              <a:rPr lang="zh-CN" altLang="en-US" dirty="0"/>
              <a:t>客户端主动打开是通过</a:t>
            </a:r>
            <a:r>
              <a:rPr lang="en-US" altLang="zh-CN" dirty="0"/>
              <a:t>connect</a:t>
            </a:r>
            <a:r>
              <a:rPr lang="zh-CN" altLang="en-US" dirty="0"/>
              <a:t>系统调用等一系列操作完成的，这一系统调用最终会调用传输层的</a:t>
            </a:r>
            <a:r>
              <a:rPr lang="en-US" altLang="zh-CN" dirty="0"/>
              <a:t>tcp_v4_connect</a:t>
            </a:r>
            <a:r>
              <a:rPr lang="zh-CN" altLang="en-US" dirty="0"/>
              <a:t>函数。</a:t>
            </a:r>
            <a:endParaRPr lang="en-US" altLang="zh-CN" dirty="0"/>
          </a:p>
          <a:p>
            <a:pPr lvl="3"/>
            <a:r>
              <a:rPr lang="en-US" altLang="zh-CN" dirty="0"/>
              <a:t>1. </a:t>
            </a:r>
            <a:r>
              <a:rPr lang="zh-CN" altLang="en-US" dirty="0"/>
              <a:t>发送</a:t>
            </a:r>
            <a:r>
              <a:rPr lang="en-US" altLang="zh-CN" dirty="0"/>
              <a:t>SYN</a:t>
            </a:r>
            <a:r>
              <a:rPr lang="zh-CN" altLang="en-US" dirty="0"/>
              <a:t>段</a:t>
            </a:r>
            <a:endParaRPr lang="en-US" altLang="zh-CN" dirty="0"/>
          </a:p>
          <a:p>
            <a:pPr lvl="3"/>
            <a:r>
              <a:rPr lang="en-US" altLang="zh-CN" dirty="0"/>
              <a:t>2. </a:t>
            </a:r>
            <a:r>
              <a:rPr lang="zh-CN" altLang="en-US" dirty="0"/>
              <a:t>接收</a:t>
            </a:r>
            <a:r>
              <a:rPr lang="en-US" altLang="zh-CN" dirty="0"/>
              <a:t>SYN+ACK</a:t>
            </a:r>
            <a:r>
              <a:rPr lang="zh-CN" altLang="en-US" dirty="0"/>
              <a:t>段</a:t>
            </a:r>
            <a:endParaRPr lang="en-US" altLang="zh-CN" dirty="0"/>
          </a:p>
          <a:p>
            <a:pPr lvl="3"/>
            <a:r>
              <a:rPr lang="en-US" altLang="zh-CN" dirty="0"/>
              <a:t>3. </a:t>
            </a:r>
            <a:r>
              <a:rPr lang="zh-CN" altLang="en-US" dirty="0"/>
              <a:t>发送</a:t>
            </a:r>
            <a:r>
              <a:rPr lang="en-US" altLang="zh-CN" dirty="0"/>
              <a:t>ACK</a:t>
            </a:r>
            <a:r>
              <a:rPr lang="zh-CN" altLang="en-US" dirty="0"/>
              <a:t>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spTree>
    <p:extLst>
      <p:ext uri="{BB962C8B-B14F-4D97-AF65-F5344CB8AC3E}">
        <p14:creationId xmlns:p14="http://schemas.microsoft.com/office/powerpoint/2010/main" val="4655464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第一次握手：构造并发送</a:t>
            </a:r>
            <a:r>
              <a:rPr lang="en-US" altLang="zh-CN" dirty="0"/>
              <a:t>SYN </a:t>
            </a:r>
            <a:r>
              <a:rPr lang="zh-CN" altLang="en-US" dirty="0"/>
              <a:t>包</a:t>
            </a:r>
            <a:endParaRPr lang="en-US" altLang="zh-CN" dirty="0"/>
          </a:p>
          <a:p>
            <a:pPr lvl="2"/>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63711CDE-844D-49A6-916A-9F2BEE0B1118}"/>
              </a:ext>
            </a:extLst>
          </p:cNvPr>
          <p:cNvPicPr>
            <a:picLocks noChangeAspect="1"/>
          </p:cNvPicPr>
          <p:nvPr/>
        </p:nvPicPr>
        <p:blipFill>
          <a:blip r:embed="rId3"/>
          <a:stretch>
            <a:fillRect/>
          </a:stretch>
        </p:blipFill>
        <p:spPr>
          <a:xfrm>
            <a:off x="1315023" y="2631373"/>
            <a:ext cx="6374457" cy="3256977"/>
          </a:xfrm>
          <a:prstGeom prst="rect">
            <a:avLst/>
          </a:prstGeom>
        </p:spPr>
      </p:pic>
    </p:spTree>
    <p:extLst>
      <p:ext uri="{BB962C8B-B14F-4D97-AF65-F5344CB8AC3E}">
        <p14:creationId xmlns:p14="http://schemas.microsoft.com/office/powerpoint/2010/main" val="327813358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第一次握手：构造并发送</a:t>
            </a:r>
            <a:r>
              <a:rPr lang="en-US" altLang="zh-CN" dirty="0"/>
              <a:t>SYN </a:t>
            </a:r>
            <a:r>
              <a:rPr lang="zh-CN" altLang="en-US" dirty="0"/>
              <a:t>包</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6" name="图片 5">
            <a:extLst>
              <a:ext uri="{FF2B5EF4-FFF2-40B4-BE49-F238E27FC236}">
                <a16:creationId xmlns:a16="http://schemas.microsoft.com/office/drawing/2014/main" id="{222C525B-E7F1-4702-8569-93EE152D7236}"/>
              </a:ext>
            </a:extLst>
          </p:cNvPr>
          <p:cNvPicPr>
            <a:picLocks noChangeAspect="1"/>
          </p:cNvPicPr>
          <p:nvPr/>
        </p:nvPicPr>
        <p:blipFill>
          <a:blip r:embed="rId3"/>
          <a:stretch>
            <a:fillRect/>
          </a:stretch>
        </p:blipFill>
        <p:spPr>
          <a:xfrm>
            <a:off x="916210" y="2365498"/>
            <a:ext cx="3633671" cy="4200599"/>
          </a:xfrm>
          <a:prstGeom prst="rect">
            <a:avLst/>
          </a:prstGeom>
        </p:spPr>
      </p:pic>
      <p:pic>
        <p:nvPicPr>
          <p:cNvPr id="7" name="图片 6">
            <a:extLst>
              <a:ext uri="{FF2B5EF4-FFF2-40B4-BE49-F238E27FC236}">
                <a16:creationId xmlns:a16="http://schemas.microsoft.com/office/drawing/2014/main" id="{ED992B13-83D1-4AFB-92C3-8FDE95553726}"/>
              </a:ext>
            </a:extLst>
          </p:cNvPr>
          <p:cNvPicPr>
            <a:picLocks noChangeAspect="1"/>
          </p:cNvPicPr>
          <p:nvPr/>
        </p:nvPicPr>
        <p:blipFill>
          <a:blip r:embed="rId4"/>
          <a:stretch>
            <a:fillRect/>
          </a:stretch>
        </p:blipFill>
        <p:spPr>
          <a:xfrm>
            <a:off x="4904345" y="2365498"/>
            <a:ext cx="3895021" cy="2571769"/>
          </a:xfrm>
          <a:prstGeom prst="rect">
            <a:avLst/>
          </a:prstGeom>
        </p:spPr>
      </p:pic>
      <p:sp>
        <p:nvSpPr>
          <p:cNvPr id="8" name="矩形 7">
            <a:extLst>
              <a:ext uri="{FF2B5EF4-FFF2-40B4-BE49-F238E27FC236}">
                <a16:creationId xmlns:a16="http://schemas.microsoft.com/office/drawing/2014/main" id="{32CB8249-F795-4510-A170-FF31A37DAEB3}"/>
              </a:ext>
            </a:extLst>
          </p:cNvPr>
          <p:cNvSpPr/>
          <p:nvPr/>
        </p:nvSpPr>
        <p:spPr bwMode="auto">
          <a:xfrm>
            <a:off x="4811231" y="4339046"/>
            <a:ext cx="3350091"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9" name="矩形 8">
            <a:extLst>
              <a:ext uri="{FF2B5EF4-FFF2-40B4-BE49-F238E27FC236}">
                <a16:creationId xmlns:a16="http://schemas.microsoft.com/office/drawing/2014/main" id="{D4D2E10D-1494-4C91-8FF0-7F9F00AD9671}"/>
              </a:ext>
            </a:extLst>
          </p:cNvPr>
          <p:cNvSpPr/>
          <p:nvPr/>
        </p:nvSpPr>
        <p:spPr bwMode="auto">
          <a:xfrm>
            <a:off x="821056" y="4068745"/>
            <a:ext cx="3485068"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39289174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第一次握手：构造并发送</a:t>
            </a:r>
            <a:r>
              <a:rPr lang="en-US" altLang="zh-CN" dirty="0"/>
              <a:t>SYN </a:t>
            </a:r>
            <a:r>
              <a:rPr lang="zh-CN" altLang="en-US" dirty="0"/>
              <a:t>包</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B3981C85-952F-4DCF-9AF5-B378D024C1C9}"/>
              </a:ext>
            </a:extLst>
          </p:cNvPr>
          <p:cNvPicPr>
            <a:picLocks noChangeAspect="1"/>
          </p:cNvPicPr>
          <p:nvPr/>
        </p:nvPicPr>
        <p:blipFill>
          <a:blip r:embed="rId3"/>
          <a:stretch>
            <a:fillRect/>
          </a:stretch>
        </p:blipFill>
        <p:spPr>
          <a:xfrm>
            <a:off x="650334" y="2564904"/>
            <a:ext cx="3692796" cy="1578231"/>
          </a:xfrm>
          <a:prstGeom prst="rect">
            <a:avLst/>
          </a:prstGeom>
        </p:spPr>
      </p:pic>
      <p:pic>
        <p:nvPicPr>
          <p:cNvPr id="5" name="图片 4">
            <a:extLst>
              <a:ext uri="{FF2B5EF4-FFF2-40B4-BE49-F238E27FC236}">
                <a16:creationId xmlns:a16="http://schemas.microsoft.com/office/drawing/2014/main" id="{4F8FF4A9-A73E-4DB6-9D00-59285D134DD8}"/>
              </a:ext>
            </a:extLst>
          </p:cNvPr>
          <p:cNvPicPr>
            <a:picLocks noChangeAspect="1"/>
          </p:cNvPicPr>
          <p:nvPr/>
        </p:nvPicPr>
        <p:blipFill>
          <a:blip r:embed="rId4"/>
          <a:stretch>
            <a:fillRect/>
          </a:stretch>
        </p:blipFill>
        <p:spPr>
          <a:xfrm>
            <a:off x="360821" y="4379166"/>
            <a:ext cx="4972086" cy="567108"/>
          </a:xfrm>
          <a:prstGeom prst="rect">
            <a:avLst/>
          </a:prstGeom>
        </p:spPr>
      </p:pic>
      <p:pic>
        <p:nvPicPr>
          <p:cNvPr id="9" name="图片 8">
            <a:extLst>
              <a:ext uri="{FF2B5EF4-FFF2-40B4-BE49-F238E27FC236}">
                <a16:creationId xmlns:a16="http://schemas.microsoft.com/office/drawing/2014/main" id="{7007C1E2-473C-44D5-8E7E-D0D1D1BD7DCD}"/>
              </a:ext>
            </a:extLst>
          </p:cNvPr>
          <p:cNvPicPr>
            <a:picLocks noChangeAspect="1"/>
          </p:cNvPicPr>
          <p:nvPr/>
        </p:nvPicPr>
        <p:blipFill>
          <a:blip r:embed="rId5"/>
          <a:stretch>
            <a:fillRect/>
          </a:stretch>
        </p:blipFill>
        <p:spPr>
          <a:xfrm>
            <a:off x="5143203" y="2098908"/>
            <a:ext cx="3938982" cy="4088453"/>
          </a:xfrm>
          <a:prstGeom prst="rect">
            <a:avLst/>
          </a:prstGeom>
        </p:spPr>
      </p:pic>
    </p:spTree>
    <p:extLst>
      <p:ext uri="{BB962C8B-B14F-4D97-AF65-F5344CB8AC3E}">
        <p14:creationId xmlns:p14="http://schemas.microsoft.com/office/powerpoint/2010/main" val="24782831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第二次握手：接收</a:t>
            </a:r>
            <a:r>
              <a:rPr lang="en-US" altLang="zh-CN" dirty="0"/>
              <a:t>SYN+ACK </a:t>
            </a:r>
            <a:r>
              <a:rPr lang="zh-CN" altLang="en-US" dirty="0"/>
              <a:t>包</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6" name="图片 5">
            <a:extLst>
              <a:ext uri="{FF2B5EF4-FFF2-40B4-BE49-F238E27FC236}">
                <a16:creationId xmlns:a16="http://schemas.microsoft.com/office/drawing/2014/main" id="{D13AE0E0-9618-458C-90FE-C545DE1BB87E}"/>
              </a:ext>
            </a:extLst>
          </p:cNvPr>
          <p:cNvPicPr>
            <a:picLocks noChangeAspect="1"/>
          </p:cNvPicPr>
          <p:nvPr/>
        </p:nvPicPr>
        <p:blipFill>
          <a:blip r:embed="rId3"/>
          <a:stretch>
            <a:fillRect/>
          </a:stretch>
        </p:blipFill>
        <p:spPr>
          <a:xfrm>
            <a:off x="1248554" y="2498435"/>
            <a:ext cx="6741960" cy="3190508"/>
          </a:xfrm>
          <a:prstGeom prst="rect">
            <a:avLst/>
          </a:prstGeom>
        </p:spPr>
      </p:pic>
    </p:spTree>
    <p:extLst>
      <p:ext uri="{BB962C8B-B14F-4D97-AF65-F5344CB8AC3E}">
        <p14:creationId xmlns:p14="http://schemas.microsoft.com/office/powerpoint/2010/main" val="103484586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1182086" y="1634339"/>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第二次握手：接收</a:t>
            </a:r>
            <a:r>
              <a:rPr lang="en-US" altLang="zh-CN" dirty="0"/>
              <a:t>SYN+ACK </a:t>
            </a:r>
            <a:r>
              <a:rPr lang="zh-CN" altLang="en-US" dirty="0"/>
              <a:t>包</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CA5C3403-66D9-44F9-ACAE-A90183D6F7AA}"/>
              </a:ext>
            </a:extLst>
          </p:cNvPr>
          <p:cNvPicPr>
            <a:picLocks noChangeAspect="1"/>
          </p:cNvPicPr>
          <p:nvPr/>
        </p:nvPicPr>
        <p:blipFill>
          <a:blip r:embed="rId3"/>
          <a:stretch>
            <a:fillRect/>
          </a:stretch>
        </p:blipFill>
        <p:spPr>
          <a:xfrm>
            <a:off x="317989" y="2498435"/>
            <a:ext cx="4834295" cy="3855198"/>
          </a:xfrm>
          <a:prstGeom prst="rect">
            <a:avLst/>
          </a:prstGeom>
        </p:spPr>
      </p:pic>
      <p:sp>
        <p:nvSpPr>
          <p:cNvPr id="8" name="矩形 7">
            <a:extLst>
              <a:ext uri="{FF2B5EF4-FFF2-40B4-BE49-F238E27FC236}">
                <a16:creationId xmlns:a16="http://schemas.microsoft.com/office/drawing/2014/main" id="{3F1CAE5F-5611-4DFE-B44C-F6F848BBB373}"/>
              </a:ext>
            </a:extLst>
          </p:cNvPr>
          <p:cNvSpPr/>
          <p:nvPr/>
        </p:nvSpPr>
        <p:spPr bwMode="auto">
          <a:xfrm>
            <a:off x="1665229" y="5661372"/>
            <a:ext cx="3350091"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6" name="文本框 5">
            <a:extLst>
              <a:ext uri="{FF2B5EF4-FFF2-40B4-BE49-F238E27FC236}">
                <a16:creationId xmlns:a16="http://schemas.microsoft.com/office/drawing/2014/main" id="{DDA813CE-5006-41F2-94CD-5DA0D8ED1E37}"/>
              </a:ext>
            </a:extLst>
          </p:cNvPr>
          <p:cNvSpPr txBox="1"/>
          <p:nvPr/>
        </p:nvSpPr>
        <p:spPr>
          <a:xfrm>
            <a:off x="5276610" y="4293097"/>
            <a:ext cx="3867390" cy="1967783"/>
          </a:xfrm>
          <a:prstGeom prst="rect">
            <a:avLst/>
          </a:prstGeom>
          <a:noFill/>
        </p:spPr>
        <p:txBody>
          <a:bodyPr wrap="square" rtlCol="0">
            <a:spAutoFit/>
          </a:bodyPr>
          <a:lstStyle/>
          <a:p>
            <a:pPr algn="l"/>
            <a:r>
              <a:rPr lang="en-US" altLang="zh-CN" sz="1108" dirty="0" err="1">
                <a:solidFill>
                  <a:srgbClr val="555555"/>
                </a:solidFill>
                <a:latin typeface="Lato"/>
              </a:rPr>
              <a:t>tcp_rcv_synsent_state_process</a:t>
            </a:r>
            <a:endParaRPr lang="en-US" altLang="zh-CN" sz="1108" dirty="0">
              <a:solidFill>
                <a:srgbClr val="555555"/>
              </a:solidFill>
              <a:latin typeface="Lato"/>
            </a:endParaRPr>
          </a:p>
          <a:p>
            <a:pPr marL="158265" indent="-158265" algn="l">
              <a:buFont typeface="Wingdings" panose="05000000000000000000" pitchFamily="2" charset="2"/>
              <a:buChar char="l"/>
            </a:pPr>
            <a:r>
              <a:rPr lang="zh-CN" altLang="en-US" sz="1108" b="0" dirty="0">
                <a:solidFill>
                  <a:srgbClr val="292929"/>
                </a:solidFill>
                <a:latin typeface="+mn-ea"/>
                <a:ea typeface="+mn-ea"/>
              </a:rPr>
              <a:t>解析</a:t>
            </a:r>
            <a:r>
              <a:rPr lang="en-US" altLang="zh-CN" sz="1108" b="0" dirty="0" err="1">
                <a:solidFill>
                  <a:srgbClr val="292929"/>
                </a:solidFill>
                <a:latin typeface="+mn-ea"/>
                <a:ea typeface="+mn-ea"/>
              </a:rPr>
              <a:t>tcp</a:t>
            </a:r>
            <a:r>
              <a:rPr lang="zh-CN" altLang="en-US" sz="1108" b="0" dirty="0">
                <a:solidFill>
                  <a:srgbClr val="292929"/>
                </a:solidFill>
                <a:latin typeface="+mn-ea"/>
                <a:ea typeface="+mn-ea"/>
              </a:rPr>
              <a:t>选项，获取服务端的支持情况， 比如</a:t>
            </a:r>
            <a:r>
              <a:rPr lang="en-US" altLang="zh-CN" sz="1108" b="0" dirty="0">
                <a:solidFill>
                  <a:srgbClr val="292929"/>
                </a:solidFill>
                <a:latin typeface="+mn-ea"/>
                <a:ea typeface="+mn-ea"/>
              </a:rPr>
              <a:t>sack, TFO, </a:t>
            </a:r>
            <a:r>
              <a:rPr lang="en-US" altLang="zh-CN" sz="1108" b="0" dirty="0" err="1">
                <a:solidFill>
                  <a:srgbClr val="292929"/>
                </a:solidFill>
                <a:latin typeface="+mn-ea"/>
                <a:ea typeface="+mn-ea"/>
              </a:rPr>
              <a:t>wscale</a:t>
            </a:r>
            <a:r>
              <a:rPr lang="en-US" altLang="zh-CN" sz="1108" b="0" dirty="0">
                <a:solidFill>
                  <a:srgbClr val="292929"/>
                </a:solidFill>
                <a:latin typeface="+mn-ea"/>
                <a:ea typeface="+mn-ea"/>
              </a:rPr>
              <a:t>, MSS</a:t>
            </a:r>
            <a:r>
              <a:rPr lang="zh-CN" altLang="en-US" sz="1108" b="0" dirty="0">
                <a:solidFill>
                  <a:srgbClr val="292929"/>
                </a:solidFill>
                <a:latin typeface="+mn-ea"/>
                <a:ea typeface="+mn-ea"/>
              </a:rPr>
              <a:t>， </a:t>
            </a:r>
            <a:r>
              <a:rPr lang="en-US" altLang="zh-CN" sz="1108" b="0" dirty="0">
                <a:solidFill>
                  <a:srgbClr val="292929"/>
                </a:solidFill>
                <a:latin typeface="+mn-ea"/>
                <a:ea typeface="+mn-ea"/>
              </a:rPr>
              <a:t>timestamp</a:t>
            </a:r>
            <a:r>
              <a:rPr lang="zh-CN" altLang="en-US" sz="1108" b="0" dirty="0">
                <a:solidFill>
                  <a:srgbClr val="292929"/>
                </a:solidFill>
                <a:latin typeface="+mn-ea"/>
                <a:ea typeface="+mn-ea"/>
              </a:rPr>
              <a:t>等</a:t>
            </a:r>
          </a:p>
          <a:p>
            <a:pPr marL="158265" indent="-158265" algn="l">
              <a:buFont typeface="Wingdings" panose="05000000000000000000" pitchFamily="2" charset="2"/>
              <a:buChar char="l"/>
            </a:pPr>
            <a:r>
              <a:rPr lang="zh-CN" altLang="en-US" sz="1108" b="0" dirty="0">
                <a:solidFill>
                  <a:srgbClr val="292929"/>
                </a:solidFill>
                <a:latin typeface="+mn-ea"/>
                <a:ea typeface="+mn-ea"/>
              </a:rPr>
              <a:t>如果有</a:t>
            </a:r>
            <a:r>
              <a:rPr lang="en-US" altLang="zh-CN" sz="1108" b="0" dirty="0">
                <a:solidFill>
                  <a:srgbClr val="292929"/>
                </a:solidFill>
                <a:latin typeface="+mn-ea"/>
                <a:ea typeface="+mn-ea"/>
              </a:rPr>
              <a:t>ack</a:t>
            </a:r>
            <a:r>
              <a:rPr lang="zh-CN" altLang="en-US" sz="1108" b="0" dirty="0">
                <a:solidFill>
                  <a:srgbClr val="292929"/>
                </a:solidFill>
                <a:latin typeface="+mn-ea"/>
                <a:ea typeface="+mn-ea"/>
              </a:rPr>
              <a:t>， 进行</a:t>
            </a:r>
            <a:r>
              <a:rPr lang="en-US" altLang="zh-CN" sz="1108" b="0" dirty="0" err="1">
                <a:solidFill>
                  <a:srgbClr val="292929"/>
                </a:solidFill>
                <a:latin typeface="+mn-ea"/>
                <a:ea typeface="+mn-ea"/>
              </a:rPr>
              <a:t>tcp_ack</a:t>
            </a:r>
            <a:r>
              <a:rPr lang="zh-CN" altLang="en-US" sz="1108" b="0" dirty="0">
                <a:solidFill>
                  <a:srgbClr val="292929"/>
                </a:solidFill>
                <a:latin typeface="+mn-ea"/>
                <a:ea typeface="+mn-ea"/>
              </a:rPr>
              <a:t>， 这时候可能</a:t>
            </a:r>
            <a:r>
              <a:rPr lang="en-US" altLang="zh-CN" sz="1108" b="0" dirty="0" err="1">
                <a:solidFill>
                  <a:srgbClr val="292929"/>
                </a:solidFill>
                <a:latin typeface="+mn-ea"/>
                <a:ea typeface="+mn-ea"/>
              </a:rPr>
              <a:t>fastopen</a:t>
            </a:r>
            <a:r>
              <a:rPr lang="zh-CN" altLang="en-US" sz="1108" b="0" dirty="0">
                <a:solidFill>
                  <a:srgbClr val="292929"/>
                </a:solidFill>
                <a:latin typeface="+mn-ea"/>
                <a:ea typeface="+mn-ea"/>
              </a:rPr>
              <a:t>确认了之前的数据</a:t>
            </a:r>
          </a:p>
          <a:p>
            <a:pPr marL="158265" indent="-158265" algn="l">
              <a:buFont typeface="Wingdings" panose="05000000000000000000" pitchFamily="2" charset="2"/>
              <a:buChar char="l"/>
            </a:pPr>
            <a:r>
              <a:rPr lang="zh-CN" altLang="en-US" sz="1108" b="0" dirty="0">
                <a:solidFill>
                  <a:srgbClr val="292929"/>
                </a:solidFill>
                <a:latin typeface="+mn-ea"/>
                <a:ea typeface="+mn-ea"/>
              </a:rPr>
              <a:t>调用</a:t>
            </a:r>
            <a:r>
              <a:rPr lang="en-US" altLang="zh-CN" sz="1108" b="0" dirty="0" err="1">
                <a:solidFill>
                  <a:srgbClr val="292929"/>
                </a:solidFill>
                <a:latin typeface="+mn-ea"/>
                <a:ea typeface="+mn-ea"/>
              </a:rPr>
              <a:t>tcp_finish_connect</a:t>
            </a:r>
            <a:r>
              <a:rPr lang="zh-CN" altLang="en-US" sz="1108" b="0" dirty="0">
                <a:solidFill>
                  <a:srgbClr val="292929"/>
                </a:solidFill>
                <a:latin typeface="+mn-ea"/>
                <a:ea typeface="+mn-ea"/>
              </a:rPr>
              <a:t>，</a:t>
            </a:r>
            <a:r>
              <a:rPr lang="en-US" altLang="zh-CN" sz="1108" b="0" dirty="0">
                <a:solidFill>
                  <a:srgbClr val="292929"/>
                </a:solidFill>
                <a:latin typeface="+mn-ea"/>
                <a:ea typeface="+mn-ea"/>
              </a:rPr>
              <a:t>TCP_SYN_SENT-&gt;TCP_ESTABLISHED</a:t>
            </a:r>
          </a:p>
          <a:p>
            <a:pPr marL="158265" indent="-158265" algn="l">
              <a:buFont typeface="Wingdings" panose="05000000000000000000" pitchFamily="2" charset="2"/>
              <a:buChar char="l"/>
            </a:pPr>
            <a:r>
              <a:rPr lang="zh-CN" altLang="en-US" sz="1108" b="0" dirty="0">
                <a:solidFill>
                  <a:srgbClr val="292929"/>
                </a:solidFill>
                <a:latin typeface="+mn-ea"/>
                <a:ea typeface="+mn-ea"/>
              </a:rPr>
              <a:t>如果包含</a:t>
            </a:r>
            <a:r>
              <a:rPr lang="en-US" altLang="zh-CN" sz="1108" b="0" dirty="0" err="1">
                <a:solidFill>
                  <a:srgbClr val="292929"/>
                </a:solidFill>
                <a:latin typeface="+mn-ea"/>
                <a:ea typeface="+mn-ea"/>
              </a:rPr>
              <a:t>fastopen</a:t>
            </a:r>
            <a:r>
              <a:rPr lang="en-US" altLang="zh-CN" sz="1108" b="0" dirty="0">
                <a:solidFill>
                  <a:srgbClr val="292929"/>
                </a:solidFill>
                <a:latin typeface="+mn-ea"/>
                <a:ea typeface="+mn-ea"/>
              </a:rPr>
              <a:t> cookie</a:t>
            </a:r>
            <a:r>
              <a:rPr lang="zh-CN" altLang="en-US" sz="1108" b="0" dirty="0">
                <a:solidFill>
                  <a:srgbClr val="292929"/>
                </a:solidFill>
                <a:latin typeface="+mn-ea"/>
                <a:ea typeface="+mn-ea"/>
              </a:rPr>
              <a:t>则保存</a:t>
            </a:r>
          </a:p>
          <a:p>
            <a:pPr marL="158265" indent="-158265" algn="l">
              <a:buFont typeface="Wingdings" panose="05000000000000000000" pitchFamily="2" charset="2"/>
              <a:buChar char="l"/>
            </a:pPr>
            <a:r>
              <a:rPr lang="zh-CN" altLang="en-US" sz="1108" b="0" dirty="0">
                <a:solidFill>
                  <a:srgbClr val="292929"/>
                </a:solidFill>
                <a:latin typeface="+mn-ea"/>
                <a:ea typeface="+mn-ea"/>
              </a:rPr>
              <a:t>判断是否需要立即</a:t>
            </a:r>
            <a:r>
              <a:rPr lang="en-US" altLang="zh-CN" sz="1108" b="0" dirty="0">
                <a:solidFill>
                  <a:srgbClr val="292929"/>
                </a:solidFill>
                <a:latin typeface="+mn-ea"/>
                <a:ea typeface="+mn-ea"/>
              </a:rPr>
              <a:t>ack</a:t>
            </a:r>
            <a:r>
              <a:rPr lang="zh-CN" altLang="en-US" sz="1108" b="0" dirty="0">
                <a:solidFill>
                  <a:srgbClr val="292929"/>
                </a:solidFill>
                <a:latin typeface="+mn-ea"/>
                <a:ea typeface="+mn-ea"/>
              </a:rPr>
              <a:t>还是延时</a:t>
            </a:r>
            <a:r>
              <a:rPr lang="en-US" altLang="zh-CN" sz="1108" b="0" dirty="0">
                <a:solidFill>
                  <a:srgbClr val="292929"/>
                </a:solidFill>
                <a:latin typeface="+mn-ea"/>
                <a:ea typeface="+mn-ea"/>
              </a:rPr>
              <a:t>ack</a:t>
            </a:r>
          </a:p>
          <a:p>
            <a:pPr marL="158265" indent="-158265" algn="l">
              <a:buFont typeface="Wingdings" panose="05000000000000000000" pitchFamily="2" charset="2"/>
              <a:buChar char="l"/>
            </a:pPr>
            <a:r>
              <a:rPr lang="zh-CN" altLang="en-US" sz="1108" b="0" dirty="0">
                <a:solidFill>
                  <a:srgbClr val="292929"/>
                </a:solidFill>
                <a:latin typeface="+mn-ea"/>
                <a:ea typeface="+mn-ea"/>
              </a:rPr>
              <a:t>如果包里没有</a:t>
            </a:r>
            <a:r>
              <a:rPr lang="en-US" altLang="zh-CN" sz="1108" b="0" dirty="0">
                <a:solidFill>
                  <a:srgbClr val="292929"/>
                </a:solidFill>
                <a:latin typeface="+mn-ea"/>
                <a:ea typeface="+mn-ea"/>
              </a:rPr>
              <a:t>ack</a:t>
            </a:r>
            <a:r>
              <a:rPr lang="zh-CN" altLang="en-US" sz="1108" b="0" dirty="0">
                <a:solidFill>
                  <a:srgbClr val="292929"/>
                </a:solidFill>
                <a:latin typeface="+mn-ea"/>
                <a:ea typeface="+mn-ea"/>
              </a:rPr>
              <a:t>，只有</a:t>
            </a:r>
            <a:r>
              <a:rPr lang="en-US" altLang="zh-CN" sz="1108" b="0" dirty="0">
                <a:solidFill>
                  <a:srgbClr val="292929"/>
                </a:solidFill>
                <a:latin typeface="+mn-ea"/>
                <a:ea typeface="+mn-ea"/>
              </a:rPr>
              <a:t>syn</a:t>
            </a:r>
            <a:r>
              <a:rPr lang="zh-CN" altLang="en-US" sz="1108" b="0" dirty="0">
                <a:solidFill>
                  <a:srgbClr val="292929"/>
                </a:solidFill>
                <a:latin typeface="+mn-ea"/>
                <a:ea typeface="+mn-ea"/>
              </a:rPr>
              <a:t>，则表示相互</a:t>
            </a:r>
            <a:r>
              <a:rPr lang="en-US" altLang="zh-CN" sz="1108" b="0" dirty="0">
                <a:solidFill>
                  <a:srgbClr val="292929"/>
                </a:solidFill>
                <a:latin typeface="+mn-ea"/>
                <a:ea typeface="+mn-ea"/>
              </a:rPr>
              <a:t>connect</a:t>
            </a:r>
            <a:r>
              <a:rPr lang="zh-CN" altLang="en-US" sz="1108" b="0" dirty="0">
                <a:solidFill>
                  <a:srgbClr val="292929"/>
                </a:solidFill>
                <a:latin typeface="+mn-ea"/>
                <a:ea typeface="+mn-ea"/>
              </a:rPr>
              <a:t>， </a:t>
            </a:r>
            <a:r>
              <a:rPr lang="en-US" altLang="zh-CN" sz="1108" b="0" dirty="0">
                <a:solidFill>
                  <a:srgbClr val="292929"/>
                </a:solidFill>
                <a:latin typeface="+mn-ea"/>
                <a:ea typeface="+mn-ea"/>
              </a:rPr>
              <a:t>TCP_SYN_SENT-&gt;TCP_SYN_RECV, </a:t>
            </a:r>
            <a:r>
              <a:rPr lang="zh-CN" altLang="en-US" sz="1108" b="0" dirty="0">
                <a:solidFill>
                  <a:srgbClr val="292929"/>
                </a:solidFill>
                <a:latin typeface="+mn-ea"/>
                <a:ea typeface="+mn-ea"/>
              </a:rPr>
              <a:t>并发送</a:t>
            </a:r>
            <a:r>
              <a:rPr lang="en-US" altLang="zh-CN" sz="1108" b="0" dirty="0" err="1">
                <a:solidFill>
                  <a:srgbClr val="292929"/>
                </a:solidFill>
                <a:latin typeface="+mn-ea"/>
                <a:ea typeface="+mn-ea"/>
              </a:rPr>
              <a:t>synack</a:t>
            </a:r>
            <a:endParaRPr lang="zh-CN" altLang="en-US" sz="1108" b="0" dirty="0">
              <a:solidFill>
                <a:srgbClr val="292929"/>
              </a:solidFill>
              <a:latin typeface="+mn-ea"/>
              <a:ea typeface="+mn-ea"/>
            </a:endParaRPr>
          </a:p>
        </p:txBody>
      </p:sp>
    </p:spTree>
    <p:extLst>
      <p:ext uri="{BB962C8B-B14F-4D97-AF65-F5344CB8AC3E}">
        <p14:creationId xmlns:p14="http://schemas.microsoft.com/office/powerpoint/2010/main" val="16990774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第三次握手：发送</a:t>
            </a:r>
            <a:r>
              <a:rPr lang="en-US" altLang="zh-CN" dirty="0"/>
              <a:t>ACK </a:t>
            </a:r>
            <a:r>
              <a:rPr lang="zh-CN" altLang="en-US" dirty="0"/>
              <a:t>包</a:t>
            </a:r>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6" name="图片 5">
            <a:extLst>
              <a:ext uri="{FF2B5EF4-FFF2-40B4-BE49-F238E27FC236}">
                <a16:creationId xmlns:a16="http://schemas.microsoft.com/office/drawing/2014/main" id="{46CDF859-0AE1-464D-BA5D-145C7CEE7F6D}"/>
              </a:ext>
            </a:extLst>
          </p:cNvPr>
          <p:cNvPicPr>
            <a:picLocks noChangeAspect="1"/>
          </p:cNvPicPr>
          <p:nvPr/>
        </p:nvPicPr>
        <p:blipFill>
          <a:blip r:embed="rId3"/>
          <a:stretch>
            <a:fillRect/>
          </a:stretch>
        </p:blipFill>
        <p:spPr>
          <a:xfrm>
            <a:off x="-80824" y="2631373"/>
            <a:ext cx="5312334" cy="3389915"/>
          </a:xfrm>
          <a:prstGeom prst="rect">
            <a:avLst/>
          </a:prstGeom>
        </p:spPr>
      </p:pic>
      <p:pic>
        <p:nvPicPr>
          <p:cNvPr id="4" name="图片 3">
            <a:extLst>
              <a:ext uri="{FF2B5EF4-FFF2-40B4-BE49-F238E27FC236}">
                <a16:creationId xmlns:a16="http://schemas.microsoft.com/office/drawing/2014/main" id="{C0C88C0B-8B8B-4582-A24C-5C8DB66C5A0D}"/>
              </a:ext>
            </a:extLst>
          </p:cNvPr>
          <p:cNvPicPr>
            <a:picLocks noChangeAspect="1"/>
          </p:cNvPicPr>
          <p:nvPr/>
        </p:nvPicPr>
        <p:blipFill>
          <a:blip r:embed="rId4"/>
          <a:stretch>
            <a:fillRect/>
          </a:stretch>
        </p:blipFill>
        <p:spPr>
          <a:xfrm>
            <a:off x="4904345" y="2033153"/>
            <a:ext cx="4370149" cy="4561078"/>
          </a:xfrm>
          <a:prstGeom prst="rect">
            <a:avLst/>
          </a:prstGeom>
        </p:spPr>
      </p:pic>
    </p:spTree>
    <p:extLst>
      <p:ext uri="{BB962C8B-B14F-4D97-AF65-F5344CB8AC3E}">
        <p14:creationId xmlns:p14="http://schemas.microsoft.com/office/powerpoint/2010/main" val="107104721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三次握手</a:t>
            </a:r>
            <a:r>
              <a:rPr lang="en-US" altLang="zh-CN" dirty="0"/>
              <a:t>—</a:t>
            </a:r>
            <a:r>
              <a:rPr lang="zh-CN" altLang="en-US" dirty="0"/>
              <a:t>服务器端</a:t>
            </a:r>
            <a:endParaRPr lang="en-US" altLang="zh-CN" dirty="0"/>
          </a:p>
          <a:p>
            <a:pPr lvl="2"/>
            <a:r>
              <a:rPr lang="en-US" altLang="zh-CN" dirty="0" err="1"/>
              <a:t>tcp</a:t>
            </a:r>
            <a:r>
              <a:rPr lang="zh-CN" altLang="en-US" dirty="0"/>
              <a:t>想要被动打开，就必须得先进行</a:t>
            </a:r>
            <a:r>
              <a:rPr lang="en-US" altLang="zh-CN" dirty="0"/>
              <a:t>listen</a:t>
            </a:r>
            <a:r>
              <a:rPr lang="zh-CN" altLang="en-US" dirty="0"/>
              <a:t>调用。</a:t>
            </a:r>
            <a:endParaRPr lang="en-US" altLang="zh-CN" dirty="0"/>
          </a:p>
          <a:p>
            <a:pPr lvl="2"/>
            <a:r>
              <a:rPr lang="zh-CN" altLang="en-US" dirty="0"/>
              <a:t>经过</a:t>
            </a:r>
            <a:r>
              <a:rPr lang="en-US" altLang="zh-CN" dirty="0"/>
              <a:t>listen</a:t>
            </a:r>
            <a:r>
              <a:rPr lang="zh-CN" altLang="en-US" dirty="0"/>
              <a:t>调用之后，系统内部其实创建了一个监听套接字，专门负责监听是否有数据发来，而不会负责传输数据。</a:t>
            </a:r>
            <a:endParaRPr lang="en-US" altLang="zh-CN" dirty="0"/>
          </a:p>
          <a:p>
            <a:pPr lvl="3"/>
            <a:r>
              <a:rPr lang="en-US" altLang="zh-CN" dirty="0"/>
              <a:t>1. </a:t>
            </a:r>
            <a:r>
              <a:rPr lang="zh-CN" altLang="en-US" dirty="0"/>
              <a:t>等待接收</a:t>
            </a:r>
            <a:r>
              <a:rPr lang="en-US" altLang="zh-CN" dirty="0"/>
              <a:t>SYN </a:t>
            </a:r>
            <a:r>
              <a:rPr lang="zh-CN" altLang="en-US" dirty="0"/>
              <a:t>段</a:t>
            </a:r>
            <a:endParaRPr lang="en-US" altLang="zh-CN" dirty="0"/>
          </a:p>
          <a:p>
            <a:pPr lvl="3"/>
            <a:r>
              <a:rPr lang="en-US" altLang="zh-CN" dirty="0"/>
              <a:t>2. </a:t>
            </a:r>
            <a:r>
              <a:rPr lang="zh-CN" altLang="en-US" dirty="0"/>
              <a:t>回复</a:t>
            </a:r>
            <a:r>
              <a:rPr lang="en-US" altLang="zh-CN" dirty="0"/>
              <a:t>SYN+ACK </a:t>
            </a:r>
            <a:r>
              <a:rPr lang="zh-CN" altLang="en-US" dirty="0"/>
              <a:t>段</a:t>
            </a:r>
            <a:endParaRPr lang="en-US" altLang="zh-CN" dirty="0"/>
          </a:p>
          <a:p>
            <a:pPr lvl="3"/>
            <a:r>
              <a:rPr lang="en-US" altLang="zh-CN" dirty="0"/>
              <a:t>3. </a:t>
            </a:r>
            <a:r>
              <a:rPr lang="zh-CN" altLang="en-US" dirty="0"/>
              <a:t>接收</a:t>
            </a:r>
            <a:r>
              <a:rPr lang="en-US" altLang="zh-CN" dirty="0"/>
              <a:t>ACK </a:t>
            </a:r>
            <a:r>
              <a:rPr lang="zh-CN" altLang="en-US" dirty="0"/>
              <a:t>段</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spTree>
    <p:extLst>
      <p:ext uri="{BB962C8B-B14F-4D97-AF65-F5344CB8AC3E}">
        <p14:creationId xmlns:p14="http://schemas.microsoft.com/office/powerpoint/2010/main" val="6335490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s</a:t>
            </a:r>
            <a:r>
              <a:rPr kumimoji="1" lang="en-US" altLang="zh-CN" dirty="0"/>
              <a:t>ocket</a:t>
            </a:r>
            <a:r>
              <a:rPr kumimoji="1" lang="zh-CN" altLang="en-US" dirty="0"/>
              <a:t>第一步</a:t>
            </a:r>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sp>
        <p:nvSpPr>
          <p:cNvPr id="4" name="文本框 3">
            <a:extLst>
              <a:ext uri="{FF2B5EF4-FFF2-40B4-BE49-F238E27FC236}">
                <a16:creationId xmlns:a16="http://schemas.microsoft.com/office/drawing/2014/main" id="{5C1C96CC-856A-49C6-A508-F47988273DDA}"/>
              </a:ext>
            </a:extLst>
          </p:cNvPr>
          <p:cNvSpPr txBox="1"/>
          <p:nvPr/>
        </p:nvSpPr>
        <p:spPr>
          <a:xfrm>
            <a:off x="716802" y="2299028"/>
            <a:ext cx="8360729" cy="433196"/>
          </a:xfrm>
          <a:prstGeom prst="rect">
            <a:avLst/>
          </a:prstGeom>
          <a:noFill/>
        </p:spPr>
        <p:txBody>
          <a:bodyPr wrap="square" rtlCol="0">
            <a:spAutoFit/>
          </a:bodyPr>
          <a:lstStyle/>
          <a:p>
            <a:pPr algn="l"/>
            <a:r>
              <a:rPr lang="en-US" altLang="zh-CN" sz="2215" dirty="0" err="1">
                <a:solidFill>
                  <a:srgbClr val="292929"/>
                </a:solidFill>
              </a:rPr>
              <a:t>sockfd</a:t>
            </a:r>
            <a:r>
              <a:rPr lang="en-US" altLang="zh-CN" sz="2215" dirty="0">
                <a:solidFill>
                  <a:srgbClr val="292929"/>
                </a:solidFill>
              </a:rPr>
              <a:t> = socket( int </a:t>
            </a:r>
            <a:r>
              <a:rPr lang="en-US" altLang="zh-CN" sz="2215" dirty="0" err="1">
                <a:solidFill>
                  <a:srgbClr val="292929"/>
                </a:solidFill>
              </a:rPr>
              <a:t>socket_family</a:t>
            </a:r>
            <a:r>
              <a:rPr lang="en-US" altLang="zh-CN" sz="2215" dirty="0">
                <a:solidFill>
                  <a:srgbClr val="292929"/>
                </a:solidFill>
              </a:rPr>
              <a:t>, int </a:t>
            </a:r>
            <a:r>
              <a:rPr lang="en-US" altLang="zh-CN" sz="2215" dirty="0" err="1">
                <a:solidFill>
                  <a:srgbClr val="292929"/>
                </a:solidFill>
              </a:rPr>
              <a:t>socket_type</a:t>
            </a:r>
            <a:r>
              <a:rPr lang="en-US" altLang="zh-CN" sz="2215" dirty="0">
                <a:solidFill>
                  <a:srgbClr val="292929"/>
                </a:solidFill>
              </a:rPr>
              <a:t>, int protocol );</a:t>
            </a:r>
            <a:endParaRPr lang="zh-CN" altLang="en-US" sz="2215" dirty="0">
              <a:solidFill>
                <a:srgbClr val="292929"/>
              </a:solidFill>
            </a:endParaRPr>
          </a:p>
        </p:txBody>
      </p:sp>
      <p:cxnSp>
        <p:nvCxnSpPr>
          <p:cNvPr id="5" name="直接箭头连接符 4">
            <a:extLst>
              <a:ext uri="{FF2B5EF4-FFF2-40B4-BE49-F238E27FC236}">
                <a16:creationId xmlns:a16="http://schemas.microsoft.com/office/drawing/2014/main" id="{58E796C0-A1A3-448B-B6CD-E95642E6B024}"/>
              </a:ext>
            </a:extLst>
          </p:cNvPr>
          <p:cNvCxnSpPr>
            <a:cxnSpLocks/>
          </p:cNvCxnSpPr>
          <p:nvPr/>
        </p:nvCxnSpPr>
        <p:spPr bwMode="auto">
          <a:xfrm flipH="1">
            <a:off x="3442028" y="2830781"/>
            <a:ext cx="265052" cy="598219"/>
          </a:xfrm>
          <a:prstGeom prst="straightConnector1">
            <a:avLst/>
          </a:prstGeom>
          <a:solidFill>
            <a:srgbClr val="CCFF66"/>
          </a:solidFill>
          <a:ln w="38100" cap="flat" cmpd="sng" algn="ctr">
            <a:solidFill>
              <a:srgbClr val="0033CC"/>
            </a:solidFill>
            <a:prstDash val="solid"/>
            <a:round/>
            <a:headEnd type="none" w="med" len="med"/>
            <a:tailEnd type="arrow" w="med" len="med"/>
          </a:ln>
          <a:effectLst/>
        </p:spPr>
      </p:cxnSp>
      <p:cxnSp>
        <p:nvCxnSpPr>
          <p:cNvPr id="7" name="直接箭头连接符 6">
            <a:extLst>
              <a:ext uri="{FF2B5EF4-FFF2-40B4-BE49-F238E27FC236}">
                <a16:creationId xmlns:a16="http://schemas.microsoft.com/office/drawing/2014/main" id="{0DF5917C-B973-4619-B52A-E70FB91114DA}"/>
              </a:ext>
            </a:extLst>
          </p:cNvPr>
          <p:cNvCxnSpPr>
            <a:cxnSpLocks/>
          </p:cNvCxnSpPr>
          <p:nvPr/>
        </p:nvCxnSpPr>
        <p:spPr bwMode="auto">
          <a:xfrm>
            <a:off x="6034316" y="2842882"/>
            <a:ext cx="0" cy="637350"/>
          </a:xfrm>
          <a:prstGeom prst="straightConnector1">
            <a:avLst/>
          </a:prstGeom>
          <a:solidFill>
            <a:srgbClr val="CCFF66"/>
          </a:solidFill>
          <a:ln w="38100" cap="flat" cmpd="sng" algn="ctr">
            <a:solidFill>
              <a:srgbClr val="0033CC"/>
            </a:solidFill>
            <a:prstDash val="solid"/>
            <a:round/>
            <a:headEnd type="none" w="med" len="med"/>
            <a:tailEnd type="arrow" w="med" len="med"/>
          </a:ln>
          <a:effectLst/>
        </p:spPr>
      </p:cxnSp>
      <p:cxnSp>
        <p:nvCxnSpPr>
          <p:cNvPr id="10" name="直接箭头连接符 9">
            <a:extLst>
              <a:ext uri="{FF2B5EF4-FFF2-40B4-BE49-F238E27FC236}">
                <a16:creationId xmlns:a16="http://schemas.microsoft.com/office/drawing/2014/main" id="{F1289FE3-289F-454F-BE1A-F9A4867BB4B8}"/>
              </a:ext>
            </a:extLst>
          </p:cNvPr>
          <p:cNvCxnSpPr>
            <a:cxnSpLocks/>
          </p:cNvCxnSpPr>
          <p:nvPr/>
        </p:nvCxnSpPr>
        <p:spPr bwMode="auto">
          <a:xfrm>
            <a:off x="7762509" y="2842881"/>
            <a:ext cx="465282" cy="584550"/>
          </a:xfrm>
          <a:prstGeom prst="straightConnector1">
            <a:avLst/>
          </a:prstGeom>
          <a:solidFill>
            <a:srgbClr val="CCFF66"/>
          </a:solidFill>
          <a:ln w="38100" cap="flat" cmpd="sng" algn="ctr">
            <a:solidFill>
              <a:srgbClr val="0033CC"/>
            </a:solidFill>
            <a:prstDash val="solid"/>
            <a:round/>
            <a:headEnd type="none" w="med" len="med"/>
            <a:tailEnd type="arrow" w="med" len="med"/>
          </a:ln>
          <a:effectLst/>
        </p:spPr>
      </p:cxnSp>
      <p:sp>
        <p:nvSpPr>
          <p:cNvPr id="15" name="文本框 14">
            <a:extLst>
              <a:ext uri="{FF2B5EF4-FFF2-40B4-BE49-F238E27FC236}">
                <a16:creationId xmlns:a16="http://schemas.microsoft.com/office/drawing/2014/main" id="{19CB97E1-3B0F-4324-BCF3-7600E44EDE66}"/>
              </a:ext>
            </a:extLst>
          </p:cNvPr>
          <p:cNvSpPr txBox="1"/>
          <p:nvPr/>
        </p:nvSpPr>
        <p:spPr>
          <a:xfrm>
            <a:off x="3176153" y="3427431"/>
            <a:ext cx="530928" cy="603691"/>
          </a:xfrm>
          <a:prstGeom prst="rect">
            <a:avLst/>
          </a:prstGeom>
          <a:noFill/>
        </p:spPr>
        <p:txBody>
          <a:bodyPr wrap="square" rtlCol="0">
            <a:spAutoFit/>
          </a:bodyPr>
          <a:lstStyle/>
          <a:p>
            <a:r>
              <a:rPr lang="en-US" altLang="zh-CN" sz="3323" dirty="0">
                <a:solidFill>
                  <a:srgbClr val="FF0000"/>
                </a:solidFill>
              </a:rPr>
              <a:t>?</a:t>
            </a:r>
            <a:endParaRPr lang="zh-CN" altLang="en-US" sz="3323" dirty="0">
              <a:solidFill>
                <a:srgbClr val="FF0000"/>
              </a:solidFill>
            </a:endParaRPr>
          </a:p>
        </p:txBody>
      </p:sp>
      <p:sp>
        <p:nvSpPr>
          <p:cNvPr id="16" name="文本框 15">
            <a:extLst>
              <a:ext uri="{FF2B5EF4-FFF2-40B4-BE49-F238E27FC236}">
                <a16:creationId xmlns:a16="http://schemas.microsoft.com/office/drawing/2014/main" id="{35CEABE4-4CE5-45FB-98C2-447169885CA3}"/>
              </a:ext>
            </a:extLst>
          </p:cNvPr>
          <p:cNvSpPr txBox="1"/>
          <p:nvPr/>
        </p:nvSpPr>
        <p:spPr>
          <a:xfrm>
            <a:off x="5768852" y="3427430"/>
            <a:ext cx="530928" cy="603691"/>
          </a:xfrm>
          <a:prstGeom prst="rect">
            <a:avLst/>
          </a:prstGeom>
          <a:noFill/>
        </p:spPr>
        <p:txBody>
          <a:bodyPr wrap="square" rtlCol="0">
            <a:spAutoFit/>
          </a:bodyPr>
          <a:lstStyle/>
          <a:p>
            <a:r>
              <a:rPr lang="en-US" altLang="zh-CN" sz="3323" dirty="0">
                <a:solidFill>
                  <a:srgbClr val="FF0000"/>
                </a:solidFill>
              </a:rPr>
              <a:t>?</a:t>
            </a:r>
            <a:endParaRPr lang="zh-CN" altLang="en-US" sz="3323" dirty="0">
              <a:solidFill>
                <a:srgbClr val="FF0000"/>
              </a:solidFill>
            </a:endParaRPr>
          </a:p>
        </p:txBody>
      </p:sp>
      <p:sp>
        <p:nvSpPr>
          <p:cNvPr id="17" name="文本框 16">
            <a:extLst>
              <a:ext uri="{FF2B5EF4-FFF2-40B4-BE49-F238E27FC236}">
                <a16:creationId xmlns:a16="http://schemas.microsoft.com/office/drawing/2014/main" id="{330A9F90-4DF8-4C9C-984F-0E969614BF56}"/>
              </a:ext>
            </a:extLst>
          </p:cNvPr>
          <p:cNvSpPr txBox="1"/>
          <p:nvPr/>
        </p:nvSpPr>
        <p:spPr>
          <a:xfrm>
            <a:off x="8022904" y="3372012"/>
            <a:ext cx="465282" cy="603691"/>
          </a:xfrm>
          <a:prstGeom prst="rect">
            <a:avLst/>
          </a:prstGeom>
          <a:noFill/>
        </p:spPr>
        <p:txBody>
          <a:bodyPr wrap="square" rtlCol="0">
            <a:spAutoFit/>
          </a:bodyPr>
          <a:lstStyle/>
          <a:p>
            <a:r>
              <a:rPr lang="en-US" altLang="zh-CN" sz="3323" dirty="0">
                <a:solidFill>
                  <a:srgbClr val="FF0000"/>
                </a:solidFill>
              </a:rPr>
              <a:t>?</a:t>
            </a:r>
            <a:endParaRPr lang="zh-CN" altLang="en-US" sz="3323" dirty="0">
              <a:solidFill>
                <a:srgbClr val="FF0000"/>
              </a:solidFill>
            </a:endParaRPr>
          </a:p>
        </p:txBody>
      </p:sp>
      <p:sp>
        <p:nvSpPr>
          <p:cNvPr id="19" name="文本框 18">
            <a:extLst>
              <a:ext uri="{FF2B5EF4-FFF2-40B4-BE49-F238E27FC236}">
                <a16:creationId xmlns:a16="http://schemas.microsoft.com/office/drawing/2014/main" id="{BB27B35E-196A-4B4A-9EBC-50DEC040A230}"/>
              </a:ext>
            </a:extLst>
          </p:cNvPr>
          <p:cNvSpPr txBox="1"/>
          <p:nvPr/>
        </p:nvSpPr>
        <p:spPr>
          <a:xfrm>
            <a:off x="716803" y="4370573"/>
            <a:ext cx="4985169" cy="1371209"/>
          </a:xfrm>
          <a:prstGeom prst="rect">
            <a:avLst/>
          </a:prstGeom>
          <a:noFill/>
        </p:spPr>
        <p:txBody>
          <a:bodyPr wrap="square" rtlCol="0">
            <a:spAutoFit/>
          </a:bodyPr>
          <a:lstStyle/>
          <a:p>
            <a:pPr algn="l"/>
            <a:r>
              <a:rPr lang="en-US" altLang="zh-CN" sz="1662" dirty="0">
                <a:solidFill>
                  <a:srgbClr val="292929"/>
                </a:solidFill>
              </a:rPr>
              <a:t>/* </a:t>
            </a:r>
            <a:r>
              <a:rPr lang="zh-CN" altLang="en-US" sz="1662" dirty="0">
                <a:solidFill>
                  <a:srgbClr val="292929"/>
                </a:solidFill>
              </a:rPr>
              <a:t>创建</a:t>
            </a:r>
            <a:r>
              <a:rPr lang="en-US" altLang="zh-CN" sz="1662" dirty="0">
                <a:solidFill>
                  <a:srgbClr val="292929"/>
                </a:solidFill>
              </a:rPr>
              <a:t>TCP socket </a:t>
            </a:r>
            <a:r>
              <a:rPr lang="zh-CN" altLang="en-US" sz="1662" dirty="0">
                <a:solidFill>
                  <a:srgbClr val="292929"/>
                </a:solidFill>
              </a:rPr>
              <a:t>*</a:t>
            </a:r>
            <a:r>
              <a:rPr lang="en-US" altLang="zh-CN" sz="1662" dirty="0">
                <a:solidFill>
                  <a:srgbClr val="292929"/>
                </a:solidFill>
              </a:rPr>
              <a:t>/</a:t>
            </a:r>
          </a:p>
          <a:p>
            <a:pPr algn="l"/>
            <a:r>
              <a:rPr lang="en-US" altLang="zh-CN" sz="1662" dirty="0" err="1">
                <a:solidFill>
                  <a:srgbClr val="292929"/>
                </a:solidFill>
              </a:rPr>
              <a:t>sockfd</a:t>
            </a:r>
            <a:r>
              <a:rPr lang="en-US" altLang="zh-CN" sz="1662" dirty="0">
                <a:solidFill>
                  <a:srgbClr val="292929"/>
                </a:solidFill>
              </a:rPr>
              <a:t> = socket( AF_INET, SOCK_STREAM, 0 );</a:t>
            </a:r>
          </a:p>
          <a:p>
            <a:pPr algn="l"/>
            <a:endParaRPr lang="en-US" altLang="zh-CN" sz="1662" dirty="0">
              <a:solidFill>
                <a:srgbClr val="292929"/>
              </a:solidFill>
            </a:endParaRPr>
          </a:p>
          <a:p>
            <a:pPr algn="l"/>
            <a:r>
              <a:rPr lang="en-US" altLang="zh-CN" sz="1662" dirty="0">
                <a:solidFill>
                  <a:srgbClr val="292929"/>
                </a:solidFill>
              </a:rPr>
              <a:t>/</a:t>
            </a:r>
            <a:r>
              <a:rPr lang="zh-CN" altLang="en-US" sz="1662" dirty="0">
                <a:solidFill>
                  <a:srgbClr val="292929"/>
                </a:solidFill>
              </a:rPr>
              <a:t>* 创建</a:t>
            </a:r>
            <a:r>
              <a:rPr lang="en-US" altLang="zh-CN" sz="1662" dirty="0">
                <a:solidFill>
                  <a:srgbClr val="292929"/>
                </a:solidFill>
              </a:rPr>
              <a:t>UDP socket </a:t>
            </a:r>
            <a:r>
              <a:rPr lang="zh-CN" altLang="en-US" sz="1662" dirty="0">
                <a:solidFill>
                  <a:srgbClr val="292929"/>
                </a:solidFill>
              </a:rPr>
              <a:t>*</a:t>
            </a:r>
            <a:r>
              <a:rPr lang="en-US" altLang="zh-CN" sz="1662" dirty="0">
                <a:solidFill>
                  <a:srgbClr val="292929"/>
                </a:solidFill>
              </a:rPr>
              <a:t>/</a:t>
            </a:r>
          </a:p>
          <a:p>
            <a:pPr algn="l"/>
            <a:r>
              <a:rPr lang="en-US" altLang="zh-CN" sz="1662" dirty="0" err="1">
                <a:solidFill>
                  <a:srgbClr val="292929"/>
                </a:solidFill>
              </a:rPr>
              <a:t>sockfd</a:t>
            </a:r>
            <a:r>
              <a:rPr lang="en-US" altLang="zh-CN" sz="1662" dirty="0">
                <a:solidFill>
                  <a:srgbClr val="292929"/>
                </a:solidFill>
              </a:rPr>
              <a:t> = socket( AF_INET, SOCK_DGRAM, 0 );</a:t>
            </a:r>
            <a:endParaRPr lang="zh-CN" altLang="en-US" sz="1662" dirty="0">
              <a:solidFill>
                <a:srgbClr val="292929"/>
              </a:solidFill>
            </a:endParaRPr>
          </a:p>
        </p:txBody>
      </p:sp>
    </p:spTree>
    <p:extLst>
      <p:ext uri="{BB962C8B-B14F-4D97-AF65-F5344CB8AC3E}">
        <p14:creationId xmlns:p14="http://schemas.microsoft.com/office/powerpoint/2010/main" val="277392200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第一次握手：接受</a:t>
            </a:r>
            <a:r>
              <a:rPr lang="en-US" altLang="zh-CN" dirty="0"/>
              <a:t>SYN </a:t>
            </a:r>
            <a:r>
              <a:rPr lang="zh-CN" altLang="en-US" dirty="0"/>
              <a:t>段</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6ED0FC8E-9D26-4CAE-8C85-B25554B4ADA3}"/>
              </a:ext>
            </a:extLst>
          </p:cNvPr>
          <p:cNvPicPr>
            <a:picLocks noChangeAspect="1"/>
          </p:cNvPicPr>
          <p:nvPr/>
        </p:nvPicPr>
        <p:blipFill>
          <a:blip r:embed="rId3"/>
          <a:stretch>
            <a:fillRect/>
          </a:stretch>
        </p:blipFill>
        <p:spPr>
          <a:xfrm>
            <a:off x="141052" y="2605241"/>
            <a:ext cx="9002948" cy="3482516"/>
          </a:xfrm>
          <a:prstGeom prst="rect">
            <a:avLst/>
          </a:prstGeom>
        </p:spPr>
      </p:pic>
    </p:spTree>
    <p:extLst>
      <p:ext uri="{BB962C8B-B14F-4D97-AF65-F5344CB8AC3E}">
        <p14:creationId xmlns:p14="http://schemas.microsoft.com/office/powerpoint/2010/main" val="1992516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第一次握手：接受</a:t>
            </a:r>
            <a:r>
              <a:rPr lang="en-US" altLang="zh-CN" dirty="0"/>
              <a:t>SYN </a:t>
            </a:r>
            <a:r>
              <a:rPr lang="zh-CN" altLang="en-US" dirty="0"/>
              <a:t>段</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7" name="图片 6">
            <a:extLst>
              <a:ext uri="{FF2B5EF4-FFF2-40B4-BE49-F238E27FC236}">
                <a16:creationId xmlns:a16="http://schemas.microsoft.com/office/drawing/2014/main" id="{763A528E-A809-4B40-AFBB-87E75E028CC0}"/>
              </a:ext>
            </a:extLst>
          </p:cNvPr>
          <p:cNvPicPr>
            <a:picLocks noChangeAspect="1"/>
          </p:cNvPicPr>
          <p:nvPr/>
        </p:nvPicPr>
        <p:blipFill>
          <a:blip r:embed="rId3"/>
          <a:stretch>
            <a:fillRect/>
          </a:stretch>
        </p:blipFill>
        <p:spPr>
          <a:xfrm>
            <a:off x="4404546" y="2232559"/>
            <a:ext cx="4732877" cy="3522853"/>
          </a:xfrm>
          <a:prstGeom prst="rect">
            <a:avLst/>
          </a:prstGeom>
        </p:spPr>
      </p:pic>
      <p:sp>
        <p:nvSpPr>
          <p:cNvPr id="4" name="矩形 3">
            <a:extLst>
              <a:ext uri="{FF2B5EF4-FFF2-40B4-BE49-F238E27FC236}">
                <a16:creationId xmlns:a16="http://schemas.microsoft.com/office/drawing/2014/main" id="{2F1586B6-8246-48C0-BA55-0C47DC657C6D}"/>
              </a:ext>
            </a:extLst>
          </p:cNvPr>
          <p:cNvSpPr/>
          <p:nvPr/>
        </p:nvSpPr>
        <p:spPr>
          <a:xfrm>
            <a:off x="52113" y="2884917"/>
            <a:ext cx="4794126" cy="2478371"/>
          </a:xfrm>
          <a:prstGeom prst="rect">
            <a:avLst/>
          </a:prstGeom>
        </p:spPr>
        <p:txBody>
          <a:bodyPr wrap="square">
            <a:spAutoFit/>
          </a:bodyPr>
          <a:lstStyle/>
          <a:p>
            <a:pPr algn="l"/>
            <a:r>
              <a:rPr lang="en-US" altLang="zh-CN" sz="1292" b="0" dirty="0">
                <a:solidFill>
                  <a:srgbClr val="292929"/>
                </a:solidFill>
              </a:rPr>
              <a:t>/* </a:t>
            </a:r>
          </a:p>
          <a:p>
            <a:pPr algn="l"/>
            <a:r>
              <a:rPr lang="en-US" altLang="zh-CN" sz="1292" b="0" dirty="0">
                <a:solidFill>
                  <a:srgbClr val="292929"/>
                </a:solidFill>
              </a:rPr>
              <a:t> * </a:t>
            </a:r>
            <a:r>
              <a:rPr lang="zh-CN" altLang="en-US" sz="1292" b="0" dirty="0">
                <a:solidFill>
                  <a:srgbClr val="292929"/>
                </a:solidFill>
              </a:rPr>
              <a:t>在</a:t>
            </a:r>
            <a:r>
              <a:rPr lang="en-US" altLang="zh-CN" sz="1292" b="0" dirty="0">
                <a:solidFill>
                  <a:srgbClr val="292929"/>
                </a:solidFill>
              </a:rPr>
              <a:t>Linux </a:t>
            </a:r>
            <a:r>
              <a:rPr lang="zh-CN" altLang="en-US" sz="1292" b="0" dirty="0">
                <a:solidFill>
                  <a:srgbClr val="292929"/>
                </a:solidFill>
              </a:rPr>
              <a:t>的</a:t>
            </a:r>
            <a:r>
              <a:rPr lang="en-US" altLang="zh-CN" sz="1292" b="0" dirty="0">
                <a:solidFill>
                  <a:srgbClr val="292929"/>
                </a:solidFill>
              </a:rPr>
              <a:t>TCP </a:t>
            </a:r>
            <a:r>
              <a:rPr lang="zh-CN" altLang="en-US" sz="1292" b="0" dirty="0">
                <a:solidFill>
                  <a:srgbClr val="292929"/>
                </a:solidFill>
              </a:rPr>
              <a:t>实现中</a:t>
            </a:r>
            <a:endParaRPr lang="en-US" altLang="zh-CN" sz="1292" b="0" dirty="0">
              <a:solidFill>
                <a:srgbClr val="292929"/>
              </a:solidFill>
            </a:endParaRPr>
          </a:p>
          <a:p>
            <a:pPr algn="l"/>
            <a:r>
              <a:rPr lang="en-US" altLang="zh-CN" sz="1292" b="0" dirty="0">
                <a:solidFill>
                  <a:srgbClr val="292929"/>
                </a:solidFill>
              </a:rPr>
              <a:t> * </a:t>
            </a:r>
            <a:r>
              <a:rPr lang="en-US" altLang="zh-CN" sz="1292" b="0" dirty="0" err="1">
                <a:solidFill>
                  <a:srgbClr val="292929"/>
                </a:solidFill>
              </a:rPr>
              <a:t>tcp_rcv_state_process</a:t>
            </a:r>
            <a:r>
              <a:rPr lang="en-US" altLang="zh-CN" sz="1292" b="0" dirty="0">
                <a:solidFill>
                  <a:srgbClr val="292929"/>
                </a:solidFill>
              </a:rPr>
              <a:t> </a:t>
            </a:r>
            <a:r>
              <a:rPr lang="zh-CN" altLang="en-US" sz="1292" b="0" dirty="0">
                <a:solidFill>
                  <a:srgbClr val="292929"/>
                </a:solidFill>
              </a:rPr>
              <a:t>负责根据接收到的包维护</a:t>
            </a:r>
            <a:r>
              <a:rPr lang="en-US" altLang="zh-CN" sz="1292" b="0" dirty="0">
                <a:solidFill>
                  <a:srgbClr val="292929"/>
                </a:solidFill>
              </a:rPr>
              <a:t>TCP </a:t>
            </a:r>
            <a:r>
              <a:rPr lang="zh-CN" altLang="en-US" sz="1292" b="0" dirty="0">
                <a:solidFill>
                  <a:srgbClr val="292929"/>
                </a:solidFill>
              </a:rPr>
              <a:t>的状态机。</a:t>
            </a:r>
            <a:endParaRPr lang="en-US" altLang="zh-CN" sz="1292" b="0" dirty="0">
              <a:solidFill>
                <a:srgbClr val="292929"/>
              </a:solidFill>
            </a:endParaRPr>
          </a:p>
          <a:p>
            <a:pPr algn="l"/>
            <a:r>
              <a:rPr lang="zh-CN" altLang="en-US" sz="1292" b="0" dirty="0">
                <a:solidFill>
                  <a:srgbClr val="292929"/>
                </a:solidFill>
              </a:rPr>
              <a:t> </a:t>
            </a:r>
            <a:r>
              <a:rPr lang="en-US" altLang="zh-CN" sz="1292" b="0" dirty="0">
                <a:solidFill>
                  <a:srgbClr val="292929"/>
                </a:solidFill>
              </a:rPr>
              <a:t>* </a:t>
            </a:r>
            <a:r>
              <a:rPr lang="zh-CN" altLang="en-US" sz="1292" b="0" dirty="0">
                <a:solidFill>
                  <a:srgbClr val="292929"/>
                </a:solidFill>
              </a:rPr>
              <a:t>不止是</a:t>
            </a:r>
            <a:r>
              <a:rPr lang="en-US" altLang="zh-CN" sz="1292" b="0" dirty="0">
                <a:solidFill>
                  <a:srgbClr val="292929"/>
                </a:solidFill>
              </a:rPr>
              <a:t>SYN </a:t>
            </a:r>
            <a:r>
              <a:rPr lang="zh-CN" altLang="en-US" sz="1292" b="0" dirty="0">
                <a:solidFill>
                  <a:srgbClr val="292929"/>
                </a:solidFill>
              </a:rPr>
              <a:t>段</a:t>
            </a:r>
            <a:endParaRPr lang="en-US" altLang="zh-CN" sz="1292" b="0" dirty="0">
              <a:solidFill>
                <a:srgbClr val="292929"/>
              </a:solidFill>
            </a:endParaRPr>
          </a:p>
          <a:p>
            <a:pPr algn="l"/>
            <a:r>
              <a:rPr lang="en-US" altLang="zh-CN" sz="1292" b="0" dirty="0">
                <a:solidFill>
                  <a:srgbClr val="292929"/>
                </a:solidFill>
              </a:rPr>
              <a:t> </a:t>
            </a:r>
            <a:r>
              <a:rPr lang="zh-CN" altLang="en-US" sz="1292" b="0" dirty="0">
                <a:solidFill>
                  <a:srgbClr val="292929"/>
                </a:solidFill>
              </a:rPr>
              <a:t>* 其他收到的段大多也会交给该函数处理。</a:t>
            </a:r>
            <a:endParaRPr lang="en-US" altLang="zh-CN" sz="1292" b="0" dirty="0">
              <a:solidFill>
                <a:srgbClr val="292929"/>
              </a:solidFill>
            </a:endParaRPr>
          </a:p>
          <a:p>
            <a:pPr algn="l"/>
            <a:r>
              <a:rPr lang="en-US" altLang="zh-CN" sz="1292" b="0" dirty="0">
                <a:solidFill>
                  <a:srgbClr val="292929"/>
                </a:solidFill>
              </a:rPr>
              <a:t> */</a:t>
            </a:r>
          </a:p>
          <a:p>
            <a:pPr algn="l"/>
            <a:r>
              <a:rPr lang="en-US" altLang="zh-CN" sz="1292" b="0" dirty="0">
                <a:solidFill>
                  <a:srgbClr val="292929"/>
                </a:solidFill>
              </a:rPr>
              <a:t>/* </a:t>
            </a:r>
            <a:r>
              <a:rPr lang="zh-CN" altLang="en-US" sz="1292" b="0" dirty="0">
                <a:solidFill>
                  <a:srgbClr val="292929"/>
                </a:solidFill>
              </a:rPr>
              <a:t>处理接收到的</a:t>
            </a:r>
            <a:r>
              <a:rPr lang="en-US" altLang="zh-CN" sz="1292" b="0" dirty="0">
                <a:solidFill>
                  <a:srgbClr val="292929"/>
                </a:solidFill>
              </a:rPr>
              <a:t>SYN </a:t>
            </a:r>
            <a:r>
              <a:rPr lang="zh-CN" altLang="en-US" sz="1292" b="0" dirty="0">
                <a:solidFill>
                  <a:srgbClr val="292929"/>
                </a:solidFill>
              </a:rPr>
              <a:t>段</a:t>
            </a:r>
            <a:r>
              <a:rPr lang="en-US" altLang="zh-CN" sz="1292" b="0" dirty="0">
                <a:solidFill>
                  <a:srgbClr val="292929"/>
                </a:solidFill>
              </a:rPr>
              <a:t>, </a:t>
            </a:r>
            <a:r>
              <a:rPr lang="zh-CN" altLang="en-US" sz="1292" b="0" dirty="0">
                <a:solidFill>
                  <a:srgbClr val="292929"/>
                </a:solidFill>
              </a:rPr>
              <a:t>返回</a:t>
            </a:r>
            <a:r>
              <a:rPr lang="en-US" altLang="zh-CN" sz="1292" b="0" dirty="0">
                <a:solidFill>
                  <a:srgbClr val="292929"/>
                </a:solidFill>
              </a:rPr>
              <a:t>1, </a:t>
            </a:r>
            <a:r>
              <a:rPr lang="zh-CN" altLang="en-US" sz="1292" b="0" dirty="0">
                <a:solidFill>
                  <a:srgbClr val="292929"/>
                </a:solidFill>
              </a:rPr>
              <a:t>表示处理错误*</a:t>
            </a:r>
            <a:r>
              <a:rPr lang="en-US" altLang="zh-CN" sz="1292" b="0" dirty="0">
                <a:solidFill>
                  <a:srgbClr val="292929"/>
                </a:solidFill>
              </a:rPr>
              <a:t>/</a:t>
            </a:r>
          </a:p>
          <a:p>
            <a:pPr algn="l"/>
            <a:r>
              <a:rPr lang="en-US" altLang="zh-CN" sz="1292" b="0" dirty="0">
                <a:solidFill>
                  <a:srgbClr val="292929"/>
                </a:solidFill>
              </a:rPr>
              <a:t>if (</a:t>
            </a:r>
            <a:r>
              <a:rPr lang="en-US" altLang="zh-CN" sz="1292" b="0" dirty="0" err="1">
                <a:solidFill>
                  <a:srgbClr val="292929"/>
                </a:solidFill>
              </a:rPr>
              <a:t>tcp_rcv_state_process</a:t>
            </a:r>
            <a:r>
              <a:rPr lang="en-US" altLang="zh-CN" sz="1292" b="0" dirty="0">
                <a:solidFill>
                  <a:srgbClr val="292929"/>
                </a:solidFill>
              </a:rPr>
              <a:t>(</a:t>
            </a:r>
            <a:r>
              <a:rPr lang="en-US" altLang="zh-CN" sz="1292" b="0" dirty="0" err="1">
                <a:solidFill>
                  <a:srgbClr val="292929"/>
                </a:solidFill>
              </a:rPr>
              <a:t>sk</a:t>
            </a:r>
            <a:r>
              <a:rPr lang="en-US" altLang="zh-CN" sz="1292" b="0" dirty="0">
                <a:solidFill>
                  <a:srgbClr val="292929"/>
                </a:solidFill>
              </a:rPr>
              <a:t>, </a:t>
            </a:r>
            <a:r>
              <a:rPr lang="en-US" altLang="zh-CN" sz="1292" b="0" dirty="0" err="1">
                <a:solidFill>
                  <a:srgbClr val="292929"/>
                </a:solidFill>
              </a:rPr>
              <a:t>skb</a:t>
            </a:r>
            <a:r>
              <a:rPr lang="en-US" altLang="zh-CN" sz="1292" b="0" dirty="0">
                <a:solidFill>
                  <a:srgbClr val="292929"/>
                </a:solidFill>
              </a:rPr>
              <a:t>)) {</a:t>
            </a:r>
          </a:p>
          <a:p>
            <a:pPr algn="l"/>
            <a:r>
              <a:rPr lang="en-US" altLang="zh-CN" sz="1292" b="0" dirty="0">
                <a:solidFill>
                  <a:srgbClr val="292929"/>
                </a:solidFill>
              </a:rPr>
              <a:t>       </a:t>
            </a:r>
            <a:r>
              <a:rPr lang="en-US" altLang="zh-CN" sz="1292" b="0" dirty="0" err="1">
                <a:solidFill>
                  <a:srgbClr val="292929"/>
                </a:solidFill>
              </a:rPr>
              <a:t>rsk</a:t>
            </a:r>
            <a:r>
              <a:rPr lang="en-US" altLang="zh-CN" sz="1292" b="0" dirty="0">
                <a:solidFill>
                  <a:srgbClr val="292929"/>
                </a:solidFill>
              </a:rPr>
              <a:t> = </a:t>
            </a:r>
            <a:r>
              <a:rPr lang="en-US" altLang="zh-CN" sz="1292" b="0" dirty="0" err="1">
                <a:solidFill>
                  <a:srgbClr val="292929"/>
                </a:solidFill>
              </a:rPr>
              <a:t>sk</a:t>
            </a:r>
            <a:r>
              <a:rPr lang="en-US" altLang="zh-CN" sz="1292" b="0" dirty="0">
                <a:solidFill>
                  <a:srgbClr val="292929"/>
                </a:solidFill>
              </a:rPr>
              <a:t>;</a:t>
            </a:r>
          </a:p>
          <a:p>
            <a:pPr algn="l"/>
            <a:r>
              <a:rPr lang="en-US" altLang="zh-CN" sz="1292" b="0" dirty="0">
                <a:solidFill>
                  <a:srgbClr val="292929"/>
                </a:solidFill>
              </a:rPr>
              <a:t>       </a:t>
            </a:r>
            <a:r>
              <a:rPr lang="en-US" altLang="zh-CN" sz="1292" b="0" dirty="0" err="1">
                <a:solidFill>
                  <a:srgbClr val="292929"/>
                </a:solidFill>
              </a:rPr>
              <a:t>goto</a:t>
            </a:r>
            <a:r>
              <a:rPr lang="en-US" altLang="zh-CN" sz="1292" b="0" dirty="0">
                <a:solidFill>
                  <a:srgbClr val="292929"/>
                </a:solidFill>
              </a:rPr>
              <a:t> reset;</a:t>
            </a:r>
          </a:p>
          <a:p>
            <a:pPr algn="l"/>
            <a:r>
              <a:rPr lang="en-US" altLang="zh-CN" sz="1292" b="0" dirty="0">
                <a:solidFill>
                  <a:srgbClr val="292929"/>
                </a:solidFill>
              </a:rPr>
              <a:t>}</a:t>
            </a:r>
          </a:p>
          <a:p>
            <a:pPr algn="l"/>
            <a:r>
              <a:rPr lang="en-US" altLang="zh-CN" sz="1292" b="0" dirty="0">
                <a:solidFill>
                  <a:srgbClr val="292929"/>
                </a:solidFill>
              </a:rPr>
              <a:t> return 0;</a:t>
            </a:r>
            <a:endParaRPr lang="zh-CN" altLang="en-US" sz="1292" b="0" dirty="0">
              <a:solidFill>
                <a:srgbClr val="292929"/>
              </a:solidFill>
            </a:endParaRPr>
          </a:p>
        </p:txBody>
      </p:sp>
      <p:sp>
        <p:nvSpPr>
          <p:cNvPr id="9" name="矩形 8">
            <a:extLst>
              <a:ext uri="{FF2B5EF4-FFF2-40B4-BE49-F238E27FC236}">
                <a16:creationId xmlns:a16="http://schemas.microsoft.com/office/drawing/2014/main" id="{6CC4BBCA-BF35-42ED-AC7D-87C8A438F680}"/>
              </a:ext>
            </a:extLst>
          </p:cNvPr>
          <p:cNvSpPr/>
          <p:nvPr/>
        </p:nvSpPr>
        <p:spPr bwMode="auto">
          <a:xfrm>
            <a:off x="4904345" y="4160158"/>
            <a:ext cx="4133362"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324180293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第一次握手：接受</a:t>
            </a:r>
            <a:r>
              <a:rPr lang="en-US" altLang="zh-CN" dirty="0"/>
              <a:t>SYN </a:t>
            </a:r>
            <a:r>
              <a:rPr lang="zh-CN" altLang="en-US" dirty="0"/>
              <a:t>段</a:t>
            </a:r>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6" name="图片 5">
            <a:extLst>
              <a:ext uri="{FF2B5EF4-FFF2-40B4-BE49-F238E27FC236}">
                <a16:creationId xmlns:a16="http://schemas.microsoft.com/office/drawing/2014/main" id="{38B3E6AA-9E68-41CF-B79E-2C32F976A814}"/>
              </a:ext>
            </a:extLst>
          </p:cNvPr>
          <p:cNvPicPr>
            <a:picLocks noChangeAspect="1"/>
          </p:cNvPicPr>
          <p:nvPr/>
        </p:nvPicPr>
        <p:blipFill>
          <a:blip r:embed="rId3"/>
          <a:stretch>
            <a:fillRect/>
          </a:stretch>
        </p:blipFill>
        <p:spPr>
          <a:xfrm>
            <a:off x="63916" y="2299029"/>
            <a:ext cx="4588058" cy="4295202"/>
          </a:xfrm>
          <a:prstGeom prst="rect">
            <a:avLst/>
          </a:prstGeom>
        </p:spPr>
      </p:pic>
      <p:pic>
        <p:nvPicPr>
          <p:cNvPr id="10" name="图片 9">
            <a:extLst>
              <a:ext uri="{FF2B5EF4-FFF2-40B4-BE49-F238E27FC236}">
                <a16:creationId xmlns:a16="http://schemas.microsoft.com/office/drawing/2014/main" id="{E13766B9-4D74-4ABB-AB98-F5C90FB79A8E}"/>
              </a:ext>
            </a:extLst>
          </p:cNvPr>
          <p:cNvPicPr>
            <a:picLocks noChangeAspect="1"/>
          </p:cNvPicPr>
          <p:nvPr/>
        </p:nvPicPr>
        <p:blipFill>
          <a:blip r:embed="rId4"/>
          <a:stretch>
            <a:fillRect/>
          </a:stretch>
        </p:blipFill>
        <p:spPr>
          <a:xfrm>
            <a:off x="4479772" y="2082221"/>
            <a:ext cx="4811522" cy="3806130"/>
          </a:xfrm>
          <a:prstGeom prst="rect">
            <a:avLst/>
          </a:prstGeom>
        </p:spPr>
      </p:pic>
    </p:spTree>
    <p:extLst>
      <p:ext uri="{BB962C8B-B14F-4D97-AF65-F5344CB8AC3E}">
        <p14:creationId xmlns:p14="http://schemas.microsoft.com/office/powerpoint/2010/main" val="18739197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第二次握手：发送</a:t>
            </a:r>
            <a:r>
              <a:rPr lang="en-US" altLang="zh-CN" dirty="0"/>
              <a:t>SYN+ACK </a:t>
            </a:r>
            <a:r>
              <a:rPr lang="zh-CN" altLang="en-US" dirty="0"/>
              <a:t>段</a:t>
            </a:r>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629F3233-AD3F-458E-8EB0-9D8D9A0261F1}"/>
              </a:ext>
            </a:extLst>
          </p:cNvPr>
          <p:cNvPicPr>
            <a:picLocks noChangeAspect="1"/>
          </p:cNvPicPr>
          <p:nvPr/>
        </p:nvPicPr>
        <p:blipFill>
          <a:blip r:embed="rId3"/>
          <a:stretch>
            <a:fillRect/>
          </a:stretch>
        </p:blipFill>
        <p:spPr>
          <a:xfrm>
            <a:off x="1021563" y="2498435"/>
            <a:ext cx="7300688" cy="3189210"/>
          </a:xfrm>
          <a:prstGeom prst="rect">
            <a:avLst/>
          </a:prstGeom>
        </p:spPr>
      </p:pic>
    </p:spTree>
    <p:extLst>
      <p:ext uri="{BB962C8B-B14F-4D97-AF65-F5344CB8AC3E}">
        <p14:creationId xmlns:p14="http://schemas.microsoft.com/office/powerpoint/2010/main" val="20372279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第二次握手：发送</a:t>
            </a:r>
            <a:r>
              <a:rPr lang="en-US" altLang="zh-CN" dirty="0"/>
              <a:t>SYN+ACK </a:t>
            </a:r>
            <a:r>
              <a:rPr lang="zh-CN" altLang="en-US" dirty="0"/>
              <a:t>段</a:t>
            </a:r>
            <a:endParaRPr lang="en-US" altLang="zh-CN" dirty="0"/>
          </a:p>
          <a:p>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6" name="图片 5">
            <a:extLst>
              <a:ext uri="{FF2B5EF4-FFF2-40B4-BE49-F238E27FC236}">
                <a16:creationId xmlns:a16="http://schemas.microsoft.com/office/drawing/2014/main" id="{5C08D1D5-98D6-42BD-BB22-E0ED7E0F4EF3}"/>
              </a:ext>
            </a:extLst>
          </p:cNvPr>
          <p:cNvPicPr>
            <a:picLocks noChangeAspect="1"/>
          </p:cNvPicPr>
          <p:nvPr/>
        </p:nvPicPr>
        <p:blipFill>
          <a:blip r:embed="rId3"/>
          <a:stretch>
            <a:fillRect/>
          </a:stretch>
        </p:blipFill>
        <p:spPr>
          <a:xfrm>
            <a:off x="442383" y="2431966"/>
            <a:ext cx="4277650" cy="3875882"/>
          </a:xfrm>
          <a:prstGeom prst="rect">
            <a:avLst/>
          </a:prstGeom>
        </p:spPr>
      </p:pic>
      <p:pic>
        <p:nvPicPr>
          <p:cNvPr id="12" name="图片 11">
            <a:extLst>
              <a:ext uri="{FF2B5EF4-FFF2-40B4-BE49-F238E27FC236}">
                <a16:creationId xmlns:a16="http://schemas.microsoft.com/office/drawing/2014/main" id="{65267752-CB12-45D6-9C29-6C56DCED6956}"/>
              </a:ext>
            </a:extLst>
          </p:cNvPr>
          <p:cNvPicPr>
            <a:picLocks noChangeAspect="1"/>
          </p:cNvPicPr>
          <p:nvPr/>
        </p:nvPicPr>
        <p:blipFill>
          <a:blip r:embed="rId4"/>
          <a:stretch>
            <a:fillRect/>
          </a:stretch>
        </p:blipFill>
        <p:spPr>
          <a:xfrm>
            <a:off x="5768441" y="1522586"/>
            <a:ext cx="3062458" cy="982871"/>
          </a:xfrm>
          <a:prstGeom prst="rect">
            <a:avLst/>
          </a:prstGeom>
        </p:spPr>
      </p:pic>
      <p:pic>
        <p:nvPicPr>
          <p:cNvPr id="14" name="图片 13">
            <a:extLst>
              <a:ext uri="{FF2B5EF4-FFF2-40B4-BE49-F238E27FC236}">
                <a16:creationId xmlns:a16="http://schemas.microsoft.com/office/drawing/2014/main" id="{36BEF850-12B6-4749-B026-D30FCAA4FFAD}"/>
              </a:ext>
            </a:extLst>
          </p:cNvPr>
          <p:cNvPicPr>
            <a:picLocks noChangeAspect="1"/>
          </p:cNvPicPr>
          <p:nvPr/>
        </p:nvPicPr>
        <p:blipFill>
          <a:blip r:embed="rId5"/>
          <a:stretch>
            <a:fillRect/>
          </a:stretch>
        </p:blipFill>
        <p:spPr>
          <a:xfrm>
            <a:off x="4743023" y="2623036"/>
            <a:ext cx="4159669" cy="3722260"/>
          </a:xfrm>
          <a:prstGeom prst="rect">
            <a:avLst/>
          </a:prstGeom>
        </p:spPr>
      </p:pic>
    </p:spTree>
    <p:extLst>
      <p:ext uri="{BB962C8B-B14F-4D97-AF65-F5344CB8AC3E}">
        <p14:creationId xmlns:p14="http://schemas.microsoft.com/office/powerpoint/2010/main" val="32593340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第三次握手：接收</a:t>
            </a:r>
            <a:r>
              <a:rPr lang="en-US" altLang="zh-CN" dirty="0"/>
              <a:t>ACK </a:t>
            </a:r>
            <a:r>
              <a:rPr lang="zh-CN" altLang="en-US" dirty="0"/>
              <a:t>段</a:t>
            </a:r>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4" name="图片 3">
            <a:extLst>
              <a:ext uri="{FF2B5EF4-FFF2-40B4-BE49-F238E27FC236}">
                <a16:creationId xmlns:a16="http://schemas.microsoft.com/office/drawing/2014/main" id="{BB31B4AD-9E2E-4AEA-ADF1-33C5E571D11F}"/>
              </a:ext>
            </a:extLst>
          </p:cNvPr>
          <p:cNvPicPr>
            <a:picLocks noChangeAspect="1"/>
          </p:cNvPicPr>
          <p:nvPr/>
        </p:nvPicPr>
        <p:blipFill>
          <a:blip r:embed="rId3"/>
          <a:stretch>
            <a:fillRect/>
          </a:stretch>
        </p:blipFill>
        <p:spPr>
          <a:xfrm>
            <a:off x="1447961" y="2697842"/>
            <a:ext cx="6475410" cy="3190508"/>
          </a:xfrm>
          <a:prstGeom prst="rect">
            <a:avLst/>
          </a:prstGeom>
        </p:spPr>
      </p:pic>
    </p:spTree>
    <p:extLst>
      <p:ext uri="{BB962C8B-B14F-4D97-AF65-F5344CB8AC3E}">
        <p14:creationId xmlns:p14="http://schemas.microsoft.com/office/powerpoint/2010/main" val="11507459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第三次握手：接收</a:t>
            </a:r>
            <a:r>
              <a:rPr lang="en-US" altLang="zh-CN" dirty="0"/>
              <a:t>ACK </a:t>
            </a:r>
            <a:r>
              <a:rPr lang="zh-CN" altLang="en-US" dirty="0"/>
              <a:t>段</a:t>
            </a:r>
            <a:endParaRPr lang="en-US" altLang="zh-CN" dirty="0"/>
          </a:p>
          <a:p>
            <a:pPr lvl="2"/>
            <a:r>
              <a:rPr lang="zh-CN" altLang="en-US" sz="1477" dirty="0"/>
              <a:t>确定</a:t>
            </a:r>
            <a:r>
              <a:rPr lang="en-US" altLang="zh-CN" sz="1477" dirty="0" err="1"/>
              <a:t>tcp</a:t>
            </a:r>
            <a:r>
              <a:rPr lang="zh-CN" altLang="en-US" sz="1477" dirty="0"/>
              <a:t>状态：</a:t>
            </a:r>
            <a:r>
              <a:rPr lang="en-US" altLang="zh-CN" sz="1477" dirty="0" err="1"/>
              <a:t>tcp_create_openreq_child</a:t>
            </a:r>
            <a:r>
              <a:rPr lang="en-US" altLang="zh-CN" sz="1477" dirty="0"/>
              <a:t>-&gt;</a:t>
            </a:r>
            <a:r>
              <a:rPr lang="en-US" altLang="zh-CN" sz="1477" dirty="0" err="1"/>
              <a:t>inet_csk_clone_lock</a:t>
            </a:r>
            <a:endParaRPr lang="en-US" altLang="zh-CN" sz="1477"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5" name="图片 4">
            <a:extLst>
              <a:ext uri="{FF2B5EF4-FFF2-40B4-BE49-F238E27FC236}">
                <a16:creationId xmlns:a16="http://schemas.microsoft.com/office/drawing/2014/main" id="{A4248029-C1C4-4C52-9C18-6B220D7EF471}"/>
              </a:ext>
            </a:extLst>
          </p:cNvPr>
          <p:cNvPicPr>
            <a:picLocks noChangeAspect="1"/>
          </p:cNvPicPr>
          <p:nvPr/>
        </p:nvPicPr>
        <p:blipFill>
          <a:blip r:embed="rId3"/>
          <a:stretch>
            <a:fillRect/>
          </a:stretch>
        </p:blipFill>
        <p:spPr>
          <a:xfrm>
            <a:off x="451337" y="2697842"/>
            <a:ext cx="4035699" cy="1921134"/>
          </a:xfrm>
          <a:prstGeom prst="rect">
            <a:avLst/>
          </a:prstGeom>
        </p:spPr>
      </p:pic>
      <p:pic>
        <p:nvPicPr>
          <p:cNvPr id="11" name="图片 10">
            <a:extLst>
              <a:ext uri="{FF2B5EF4-FFF2-40B4-BE49-F238E27FC236}">
                <a16:creationId xmlns:a16="http://schemas.microsoft.com/office/drawing/2014/main" id="{60A52B4C-EFFE-40C5-A49A-5A0482132AD5}"/>
              </a:ext>
            </a:extLst>
          </p:cNvPr>
          <p:cNvPicPr>
            <a:picLocks noChangeAspect="1"/>
          </p:cNvPicPr>
          <p:nvPr/>
        </p:nvPicPr>
        <p:blipFill>
          <a:blip r:embed="rId4"/>
          <a:stretch>
            <a:fillRect/>
          </a:stretch>
        </p:blipFill>
        <p:spPr>
          <a:xfrm>
            <a:off x="451337" y="4835784"/>
            <a:ext cx="3868644" cy="1336441"/>
          </a:xfrm>
          <a:prstGeom prst="rect">
            <a:avLst/>
          </a:prstGeom>
        </p:spPr>
      </p:pic>
    </p:spTree>
    <p:extLst>
      <p:ext uri="{BB962C8B-B14F-4D97-AF65-F5344CB8AC3E}">
        <p14:creationId xmlns:p14="http://schemas.microsoft.com/office/powerpoint/2010/main" val="170997594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7" y="1501401"/>
            <a:ext cx="8441142" cy="4985169"/>
          </a:xfrm>
        </p:spPr>
        <p:txBody>
          <a:bodyPr/>
          <a:lstStyle/>
          <a:p>
            <a:r>
              <a:rPr lang="en-US" altLang="zh-CN" dirty="0"/>
              <a:t>TCP</a:t>
            </a:r>
            <a:r>
              <a:rPr lang="zh-CN" altLang="en-US" dirty="0"/>
              <a:t>连接的建立</a:t>
            </a:r>
            <a:r>
              <a:rPr lang="en-US" altLang="zh-CN" dirty="0"/>
              <a:t>-</a:t>
            </a:r>
            <a:r>
              <a:rPr lang="zh-CN" altLang="en-US" dirty="0"/>
              <a:t>连接请求的管理</a:t>
            </a:r>
            <a:endParaRPr lang="en-US" altLang="zh-CN" dirty="0"/>
          </a:p>
          <a:p>
            <a:pPr lvl="1"/>
            <a:r>
              <a:rPr lang="zh-CN" altLang="en-US" dirty="0"/>
              <a:t>第三次握手：接收</a:t>
            </a:r>
            <a:r>
              <a:rPr lang="en-US" altLang="zh-CN" dirty="0"/>
              <a:t>ACK </a:t>
            </a:r>
            <a:r>
              <a:rPr lang="zh-CN" altLang="en-US" dirty="0"/>
              <a:t>段</a:t>
            </a:r>
            <a:endParaRPr lang="en-US" altLang="zh-CN" dirty="0"/>
          </a:p>
          <a:p>
            <a:endParaRPr lang="en-US" altLang="zh-CN" dirty="0"/>
          </a:p>
          <a:p>
            <a:endParaRPr lang="en-US" altLang="zh-CN" dirty="0"/>
          </a:p>
          <a:p>
            <a:pPr lvl="1"/>
            <a:endParaRPr lang="zh-CN" altLang="en-US" dirty="0"/>
          </a:p>
          <a:p>
            <a:pPr lvl="1"/>
            <a:endParaRPr lang="en-US" altLang="zh-CN" dirty="0"/>
          </a:p>
          <a:p>
            <a:pPr lvl="2"/>
            <a:endParaRPr lang="zh-CN" altLang="en-US" dirty="0"/>
          </a:p>
          <a:p>
            <a:pPr lvl="1"/>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传输层</a:t>
            </a:r>
          </a:p>
        </p:txBody>
      </p:sp>
      <p:pic>
        <p:nvPicPr>
          <p:cNvPr id="6" name="图片 5">
            <a:extLst>
              <a:ext uri="{FF2B5EF4-FFF2-40B4-BE49-F238E27FC236}">
                <a16:creationId xmlns:a16="http://schemas.microsoft.com/office/drawing/2014/main" id="{ADD08999-527E-48B2-890E-EB51F6301C0A}"/>
              </a:ext>
            </a:extLst>
          </p:cNvPr>
          <p:cNvPicPr>
            <a:picLocks noChangeAspect="1"/>
          </p:cNvPicPr>
          <p:nvPr/>
        </p:nvPicPr>
        <p:blipFill>
          <a:blip r:embed="rId3"/>
          <a:stretch>
            <a:fillRect/>
          </a:stretch>
        </p:blipFill>
        <p:spPr>
          <a:xfrm>
            <a:off x="580656" y="3154262"/>
            <a:ext cx="3855455" cy="3332309"/>
          </a:xfrm>
          <a:prstGeom prst="rect">
            <a:avLst/>
          </a:prstGeom>
        </p:spPr>
      </p:pic>
      <p:pic>
        <p:nvPicPr>
          <p:cNvPr id="7" name="图片 6">
            <a:extLst>
              <a:ext uri="{FF2B5EF4-FFF2-40B4-BE49-F238E27FC236}">
                <a16:creationId xmlns:a16="http://schemas.microsoft.com/office/drawing/2014/main" id="{BC60DE18-8716-4058-8D8D-39009007CEE8}"/>
              </a:ext>
            </a:extLst>
          </p:cNvPr>
          <p:cNvPicPr>
            <a:picLocks noChangeAspect="1"/>
          </p:cNvPicPr>
          <p:nvPr/>
        </p:nvPicPr>
        <p:blipFill>
          <a:blip r:embed="rId4"/>
          <a:stretch>
            <a:fillRect/>
          </a:stretch>
        </p:blipFill>
        <p:spPr>
          <a:xfrm>
            <a:off x="580656" y="2559804"/>
            <a:ext cx="3988134" cy="486054"/>
          </a:xfrm>
          <a:prstGeom prst="rect">
            <a:avLst/>
          </a:prstGeom>
        </p:spPr>
      </p:pic>
      <p:pic>
        <p:nvPicPr>
          <p:cNvPr id="8" name="图片 7">
            <a:extLst>
              <a:ext uri="{FF2B5EF4-FFF2-40B4-BE49-F238E27FC236}">
                <a16:creationId xmlns:a16="http://schemas.microsoft.com/office/drawing/2014/main" id="{93D6AE91-BC30-4DCC-A33D-9C6DA400E405}"/>
              </a:ext>
            </a:extLst>
          </p:cNvPr>
          <p:cNvPicPr>
            <a:picLocks noChangeAspect="1"/>
          </p:cNvPicPr>
          <p:nvPr/>
        </p:nvPicPr>
        <p:blipFill>
          <a:blip r:embed="rId5"/>
          <a:stretch>
            <a:fillRect/>
          </a:stretch>
        </p:blipFill>
        <p:spPr>
          <a:xfrm>
            <a:off x="4850165" y="2009987"/>
            <a:ext cx="3982945" cy="808898"/>
          </a:xfrm>
          <a:prstGeom prst="rect">
            <a:avLst/>
          </a:prstGeom>
        </p:spPr>
      </p:pic>
      <p:pic>
        <p:nvPicPr>
          <p:cNvPr id="9" name="图片 8">
            <a:extLst>
              <a:ext uri="{FF2B5EF4-FFF2-40B4-BE49-F238E27FC236}">
                <a16:creationId xmlns:a16="http://schemas.microsoft.com/office/drawing/2014/main" id="{169D6EF7-8D2D-4B02-9E9B-4ACE7175C3CA}"/>
              </a:ext>
            </a:extLst>
          </p:cNvPr>
          <p:cNvPicPr>
            <a:picLocks noChangeAspect="1"/>
          </p:cNvPicPr>
          <p:nvPr/>
        </p:nvPicPr>
        <p:blipFill>
          <a:blip r:embed="rId6"/>
          <a:stretch>
            <a:fillRect/>
          </a:stretch>
        </p:blipFill>
        <p:spPr>
          <a:xfrm>
            <a:off x="4850165" y="2891472"/>
            <a:ext cx="3294360" cy="1153762"/>
          </a:xfrm>
          <a:prstGeom prst="rect">
            <a:avLst/>
          </a:prstGeom>
        </p:spPr>
      </p:pic>
      <p:sp>
        <p:nvSpPr>
          <p:cNvPr id="4" name="矩形 3">
            <a:extLst>
              <a:ext uri="{FF2B5EF4-FFF2-40B4-BE49-F238E27FC236}">
                <a16:creationId xmlns:a16="http://schemas.microsoft.com/office/drawing/2014/main" id="{6FCEC484-79F0-4F4F-8C12-6D8B16F24295}"/>
              </a:ext>
            </a:extLst>
          </p:cNvPr>
          <p:cNvSpPr/>
          <p:nvPr/>
        </p:nvSpPr>
        <p:spPr bwMode="auto">
          <a:xfrm>
            <a:off x="716803" y="5954819"/>
            <a:ext cx="4133362"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pic>
        <p:nvPicPr>
          <p:cNvPr id="11" name="图片 10">
            <a:extLst>
              <a:ext uri="{FF2B5EF4-FFF2-40B4-BE49-F238E27FC236}">
                <a16:creationId xmlns:a16="http://schemas.microsoft.com/office/drawing/2014/main" id="{425928C8-8CC4-4264-BC70-D1E2B1CCCB36}"/>
              </a:ext>
            </a:extLst>
          </p:cNvPr>
          <p:cNvPicPr>
            <a:picLocks noChangeAspect="1"/>
          </p:cNvPicPr>
          <p:nvPr/>
        </p:nvPicPr>
        <p:blipFill>
          <a:blip r:embed="rId7"/>
          <a:stretch>
            <a:fillRect/>
          </a:stretch>
        </p:blipFill>
        <p:spPr>
          <a:xfrm>
            <a:off x="4850165" y="4217086"/>
            <a:ext cx="4325847" cy="2136546"/>
          </a:xfrm>
          <a:prstGeom prst="rect">
            <a:avLst/>
          </a:prstGeom>
        </p:spPr>
      </p:pic>
    </p:spTree>
    <p:extLst>
      <p:ext uri="{BB962C8B-B14F-4D97-AF65-F5344CB8AC3E}">
        <p14:creationId xmlns:p14="http://schemas.microsoft.com/office/powerpoint/2010/main" val="288681766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套接字层</a:t>
            </a:r>
            <a:endParaRPr lang="en-US" altLang="zh-CN" dirty="0"/>
          </a:p>
          <a:p>
            <a:pPr>
              <a:lnSpc>
                <a:spcPct val="150000"/>
              </a:lnSpc>
            </a:pPr>
            <a:r>
              <a:rPr lang="en-US" altLang="zh-CN" dirty="0"/>
              <a:t>2.	</a:t>
            </a:r>
            <a:r>
              <a:rPr lang="zh-CN" altLang="en-US" dirty="0"/>
              <a:t>传输层</a:t>
            </a:r>
            <a:endParaRPr lang="en-US" altLang="zh-CN" dirty="0"/>
          </a:p>
          <a:p>
            <a:pPr>
              <a:lnSpc>
                <a:spcPct val="150000"/>
              </a:lnSpc>
            </a:pPr>
            <a:r>
              <a:rPr lang="en-US" altLang="zh-CN" dirty="0">
                <a:solidFill>
                  <a:srgbClr val="C00000"/>
                </a:solidFill>
              </a:rPr>
              <a:t>3.	</a:t>
            </a:r>
            <a:r>
              <a:rPr lang="zh-CN" altLang="en-US" dirty="0">
                <a:solidFill>
                  <a:srgbClr val="C00000"/>
                </a:solidFill>
              </a:rPr>
              <a:t>网络层</a:t>
            </a:r>
            <a:endParaRPr lang="en-US" altLang="zh-CN" dirty="0">
              <a:solidFill>
                <a:srgbClr val="C00000"/>
              </a:solidFill>
            </a:endParaRPr>
          </a:p>
          <a:p>
            <a:pPr>
              <a:lnSpc>
                <a:spcPct val="150000"/>
              </a:lnSpc>
            </a:pPr>
            <a:r>
              <a:rPr lang="en-US" altLang="zh-CN" dirty="0"/>
              <a:t>4.	</a:t>
            </a:r>
            <a:r>
              <a:rPr lang="zh-CN" altLang="en-US" dirty="0"/>
              <a:t>数据链路层</a:t>
            </a:r>
            <a:endParaRPr lang="en-US" altLang="zh-CN" dirty="0"/>
          </a:p>
        </p:txBody>
      </p:sp>
    </p:spTree>
    <p:extLst>
      <p:ext uri="{BB962C8B-B14F-4D97-AF65-F5344CB8AC3E}">
        <p14:creationId xmlns:p14="http://schemas.microsoft.com/office/powerpoint/2010/main" val="336950424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a:t>IP</a:t>
            </a:r>
            <a:r>
              <a:rPr lang="zh-CN" altLang="en-US" dirty="0"/>
              <a:t>数据报的输入与输出</a:t>
            </a:r>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网络层</a:t>
            </a:r>
            <a:endParaRPr kumimoji="1" lang="zh-CN" altLang="en-US" dirty="0"/>
          </a:p>
        </p:txBody>
      </p:sp>
      <p:pic>
        <p:nvPicPr>
          <p:cNvPr id="4" name="Picture 2">
            <a:extLst>
              <a:ext uri="{FF2B5EF4-FFF2-40B4-BE49-F238E27FC236}">
                <a16:creationId xmlns:a16="http://schemas.microsoft.com/office/drawing/2014/main" id="{0B5D8080-1AE1-4B72-B6D6-6A44F6F24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837" y="2033153"/>
            <a:ext cx="5599626" cy="4453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a16="http://schemas.microsoft.com/office/drawing/2014/main" id="{96C6E93C-B360-4F28-98CE-919D1A0E0CE1}"/>
              </a:ext>
            </a:extLst>
          </p:cNvPr>
          <p:cNvSpPr/>
          <p:nvPr/>
        </p:nvSpPr>
        <p:spPr bwMode="auto">
          <a:xfrm>
            <a:off x="1713837" y="2498435"/>
            <a:ext cx="2957331"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24419368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5184164" cy="4985169"/>
          </a:xfrm>
        </p:spPr>
        <p:txBody>
          <a:bodyPr/>
          <a:lstStyle/>
          <a:p>
            <a:r>
              <a:rPr lang="en-US" altLang="zh-CN" dirty="0"/>
              <a:t>S</a:t>
            </a:r>
            <a:r>
              <a:rPr kumimoji="1" lang="en-US" altLang="zh-CN" dirty="0"/>
              <a:t>ocket</a:t>
            </a:r>
            <a:r>
              <a:rPr lang="zh-CN" altLang="en-US" dirty="0"/>
              <a:t>结构体</a:t>
            </a:r>
            <a:endParaRPr lang="en-US" altLang="zh-CN" dirty="0"/>
          </a:p>
          <a:p>
            <a:pPr lvl="1"/>
            <a:r>
              <a:rPr lang="en-US" altLang="zh-CN" dirty="0" err="1"/>
              <a:t>s</a:t>
            </a:r>
            <a:r>
              <a:rPr kumimoji="1" lang="en-US" altLang="zh-CN" dirty="0" err="1"/>
              <a:t>ocket_status</a:t>
            </a:r>
            <a:r>
              <a:rPr kumimoji="1" lang="en-US" altLang="zh-CN" dirty="0"/>
              <a:t> state</a:t>
            </a:r>
          </a:p>
          <a:p>
            <a:pPr lvl="2"/>
            <a:r>
              <a:rPr lang="zh-CN" altLang="en-US" sz="1662" dirty="0"/>
              <a:t>用于表示套接口所处的状态的标志。该标志有些状态只对</a:t>
            </a:r>
            <a:r>
              <a:rPr lang="en-US" altLang="zh-CN" sz="1662" dirty="0"/>
              <a:t>TCP</a:t>
            </a:r>
            <a:r>
              <a:rPr lang="zh-CN" altLang="en-US" sz="1662" dirty="0"/>
              <a:t>有效，因为只有</a:t>
            </a:r>
            <a:r>
              <a:rPr lang="en-US" altLang="zh-CN" sz="1662" dirty="0"/>
              <a:t>TCP</a:t>
            </a:r>
            <a:r>
              <a:rPr lang="zh-CN" altLang="en-US" sz="1662" dirty="0"/>
              <a:t>是面向连接的协议。</a:t>
            </a:r>
            <a:endParaRPr lang="en-US" altLang="zh-CN" sz="1662" dirty="0"/>
          </a:p>
          <a:p>
            <a:pPr lvl="1"/>
            <a:r>
              <a:rPr lang="en-US" altLang="zh-CN" dirty="0"/>
              <a:t>const struct </a:t>
            </a:r>
            <a:r>
              <a:rPr lang="en-US" altLang="zh-CN" dirty="0" err="1"/>
              <a:t>proto_ops</a:t>
            </a:r>
            <a:r>
              <a:rPr lang="en-US" altLang="zh-CN" dirty="0"/>
              <a:t> *ops</a:t>
            </a:r>
          </a:p>
          <a:p>
            <a:pPr lvl="2"/>
            <a:r>
              <a:rPr lang="zh-CN" altLang="en-US" sz="1662" dirty="0"/>
              <a:t>指向套接口系统调用中选择对应类型的套接口接口，用来将套接口层系统调用映射到相应传输层协议。</a:t>
            </a:r>
            <a:endParaRPr lang="en-US" altLang="zh-CN" sz="1662" dirty="0"/>
          </a:p>
          <a:p>
            <a:pPr lvl="1"/>
            <a:r>
              <a:rPr kumimoji="1" lang="en-US" altLang="zh-CN" dirty="0"/>
              <a:t>struct file </a:t>
            </a:r>
            <a:r>
              <a:rPr kumimoji="1" lang="zh-CN" altLang="en-US" dirty="0"/>
              <a:t>*</a:t>
            </a:r>
            <a:r>
              <a:rPr kumimoji="1" lang="en-US" altLang="zh-CN" dirty="0"/>
              <a:t>file</a:t>
            </a:r>
          </a:p>
          <a:p>
            <a:pPr lvl="2"/>
            <a:r>
              <a:rPr lang="zh-CN" altLang="en-US" sz="1662" dirty="0"/>
              <a:t>指向与该套接口相关联的</a:t>
            </a:r>
            <a:r>
              <a:rPr lang="en-US" altLang="zh-CN" sz="1662" dirty="0"/>
              <a:t>file</a:t>
            </a:r>
            <a:r>
              <a:rPr lang="zh-CN" altLang="en-US" sz="1662" dirty="0"/>
              <a:t>结构的指针。</a:t>
            </a:r>
            <a:endParaRPr lang="en-US" altLang="zh-CN" sz="1662" dirty="0"/>
          </a:p>
          <a:p>
            <a:pPr lvl="1"/>
            <a:r>
              <a:rPr lang="en-US" altLang="zh-CN" dirty="0"/>
              <a:t>struct sock </a:t>
            </a:r>
            <a:r>
              <a:rPr lang="zh-CN" altLang="en-US" dirty="0"/>
              <a:t>*</a:t>
            </a:r>
            <a:r>
              <a:rPr lang="en-US" altLang="zh-CN" dirty="0" err="1"/>
              <a:t>sk</a:t>
            </a:r>
            <a:endParaRPr lang="en-US" altLang="zh-CN" dirty="0"/>
          </a:p>
          <a:p>
            <a:pPr lvl="2"/>
            <a:r>
              <a:rPr lang="zh-CN" altLang="en-US" sz="1662" dirty="0"/>
              <a:t>指向与该套接口关联的传输控制块。</a:t>
            </a:r>
            <a:endParaRPr lang="en-US" altLang="zh-CN" sz="1662" dirty="0"/>
          </a:p>
          <a:p>
            <a:pPr lvl="1"/>
            <a:r>
              <a:rPr lang="en-US" altLang="zh-CN" dirty="0" err="1"/>
              <a:t>wait_queue_head_t</a:t>
            </a:r>
            <a:r>
              <a:rPr lang="en-US" altLang="zh-CN" dirty="0"/>
              <a:t> wait</a:t>
            </a:r>
          </a:p>
          <a:p>
            <a:pPr lvl="2"/>
            <a:r>
              <a:rPr lang="zh-CN" altLang="en-US" sz="1662" dirty="0"/>
              <a:t>等待该套接字的进程队列。</a:t>
            </a:r>
            <a:endParaRPr lang="en-US" altLang="zh-CN" sz="1662"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sp>
        <p:nvSpPr>
          <p:cNvPr id="6" name="矩形 5">
            <a:extLst>
              <a:ext uri="{FF2B5EF4-FFF2-40B4-BE49-F238E27FC236}">
                <a16:creationId xmlns:a16="http://schemas.microsoft.com/office/drawing/2014/main" id="{6EA5F997-71C8-4BBF-A617-9E778FD2717F}"/>
              </a:ext>
            </a:extLst>
          </p:cNvPr>
          <p:cNvSpPr/>
          <p:nvPr/>
        </p:nvSpPr>
        <p:spPr>
          <a:xfrm>
            <a:off x="5502565" y="1508111"/>
            <a:ext cx="4187542" cy="1797287"/>
          </a:xfrm>
          <a:prstGeom prst="rect">
            <a:avLst/>
          </a:prstGeom>
        </p:spPr>
        <p:txBody>
          <a:bodyPr wrap="square">
            <a:spAutoFit/>
          </a:bodyPr>
          <a:lstStyle/>
          <a:p>
            <a:pPr algn="l"/>
            <a:r>
              <a:rPr lang="en-US" altLang="zh-CN" sz="1108" dirty="0">
                <a:solidFill>
                  <a:srgbClr val="006699"/>
                </a:solidFill>
                <a:latin typeface="Consolas" panose="020B0609020204030204" pitchFamily="49" charset="0"/>
              </a:rPr>
              <a:t>struct</a:t>
            </a:r>
            <a:r>
              <a:rPr lang="en-US" altLang="zh-CN" sz="1108" b="0" dirty="0">
                <a:solidFill>
                  <a:srgbClr val="000000"/>
                </a:solidFill>
                <a:latin typeface="Consolas" panose="020B0609020204030204" pitchFamily="49" charset="0"/>
              </a:rPr>
              <a:t> socket {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a:t>
            </a:r>
            <a:r>
              <a:rPr lang="en-US" altLang="zh-CN" sz="1108" b="0" dirty="0" err="1">
                <a:solidFill>
                  <a:srgbClr val="000000"/>
                </a:solidFill>
                <a:latin typeface="Consolas" panose="020B0609020204030204" pitchFamily="49" charset="0"/>
              </a:rPr>
              <a:t>socket_state</a:t>
            </a:r>
            <a:r>
              <a:rPr lang="en-US" altLang="zh-CN" sz="1108" b="0" dirty="0">
                <a:solidFill>
                  <a:srgbClr val="000000"/>
                </a:solidFill>
                <a:latin typeface="Consolas" panose="020B0609020204030204" pitchFamily="49" charset="0"/>
              </a:rPr>
              <a:t>            state;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unsigned long           flags;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a:t>
            </a:r>
            <a:r>
              <a:rPr lang="en-US" altLang="zh-CN" sz="1108" dirty="0">
                <a:solidFill>
                  <a:srgbClr val="006699"/>
                </a:solidFill>
                <a:latin typeface="Consolas" panose="020B0609020204030204" pitchFamily="49" charset="0"/>
              </a:rPr>
              <a:t>const</a:t>
            </a:r>
            <a:r>
              <a:rPr lang="en-US" altLang="zh-CN" sz="1108" b="0" dirty="0">
                <a:solidFill>
                  <a:srgbClr val="000000"/>
                </a:solidFill>
                <a:latin typeface="Consolas" panose="020B0609020204030204" pitchFamily="49" charset="0"/>
              </a:rPr>
              <a:t> </a:t>
            </a:r>
            <a:r>
              <a:rPr lang="en-US" altLang="zh-CN" sz="1108" dirty="0">
                <a:solidFill>
                  <a:srgbClr val="006699"/>
                </a:solidFill>
                <a:latin typeface="Consolas" panose="020B0609020204030204" pitchFamily="49" charset="0"/>
              </a:rPr>
              <a:t>struct</a:t>
            </a:r>
            <a:r>
              <a:rPr lang="en-US" altLang="zh-CN" sz="1108" b="0" dirty="0">
                <a:solidFill>
                  <a:srgbClr val="000000"/>
                </a:solidFill>
                <a:latin typeface="Consolas" panose="020B0609020204030204" pitchFamily="49" charset="0"/>
              </a:rPr>
              <a:t> </a:t>
            </a:r>
            <a:r>
              <a:rPr lang="en-US" altLang="zh-CN" sz="1108" b="0" dirty="0" err="1">
                <a:solidFill>
                  <a:srgbClr val="000000"/>
                </a:solidFill>
                <a:latin typeface="Consolas" panose="020B0609020204030204" pitchFamily="49" charset="0"/>
              </a:rPr>
              <a:t>proto_ops</a:t>
            </a:r>
            <a:r>
              <a:rPr lang="en-US" altLang="zh-CN" sz="1108" b="0" dirty="0">
                <a:solidFill>
                  <a:srgbClr val="000000"/>
                </a:solidFill>
                <a:latin typeface="Consolas" panose="020B0609020204030204" pitchFamily="49" charset="0"/>
              </a:rPr>
              <a:t> *ops;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a:t>
            </a:r>
            <a:r>
              <a:rPr lang="en-US" altLang="zh-CN" sz="1108" dirty="0">
                <a:solidFill>
                  <a:srgbClr val="006699"/>
                </a:solidFill>
                <a:latin typeface="Consolas" panose="020B0609020204030204" pitchFamily="49" charset="0"/>
              </a:rPr>
              <a:t>struct</a:t>
            </a:r>
            <a:r>
              <a:rPr lang="en-US" altLang="zh-CN" sz="1108" b="0" dirty="0">
                <a:solidFill>
                  <a:srgbClr val="000000"/>
                </a:solidFill>
                <a:latin typeface="Consolas" panose="020B0609020204030204" pitchFamily="49" charset="0"/>
              </a:rPr>
              <a:t> </a:t>
            </a:r>
            <a:r>
              <a:rPr lang="en-US" altLang="zh-CN" sz="1108" b="0" dirty="0" err="1">
                <a:solidFill>
                  <a:srgbClr val="000000"/>
                </a:solidFill>
                <a:latin typeface="Consolas" panose="020B0609020204030204" pitchFamily="49" charset="0"/>
              </a:rPr>
              <a:t>fasync_struct</a:t>
            </a:r>
            <a:r>
              <a:rPr lang="en-US" altLang="zh-CN" sz="1108" b="0" dirty="0">
                <a:solidFill>
                  <a:srgbClr val="000000"/>
                </a:solidFill>
                <a:latin typeface="Consolas" panose="020B0609020204030204" pitchFamily="49" charset="0"/>
              </a:rPr>
              <a:t>    *</a:t>
            </a:r>
            <a:r>
              <a:rPr lang="en-US" altLang="zh-CN" sz="1108" b="0" dirty="0" err="1">
                <a:solidFill>
                  <a:srgbClr val="000000"/>
                </a:solidFill>
                <a:latin typeface="Consolas" panose="020B0609020204030204" pitchFamily="49" charset="0"/>
              </a:rPr>
              <a:t>fasync_list</a:t>
            </a:r>
            <a:r>
              <a:rPr lang="en-US" altLang="zh-CN" sz="1108" b="0" dirty="0">
                <a:solidFill>
                  <a:srgbClr val="000000"/>
                </a:solidFill>
                <a:latin typeface="Consolas" panose="020B0609020204030204" pitchFamily="49" charset="0"/>
              </a:rPr>
              <a:t>;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a:t>
            </a:r>
            <a:r>
              <a:rPr lang="en-US" altLang="zh-CN" sz="1108" dirty="0">
                <a:solidFill>
                  <a:srgbClr val="006699"/>
                </a:solidFill>
                <a:latin typeface="Consolas" panose="020B0609020204030204" pitchFamily="49" charset="0"/>
              </a:rPr>
              <a:t>struct</a:t>
            </a:r>
            <a:r>
              <a:rPr lang="en-US" altLang="zh-CN" sz="1108" b="0" dirty="0">
                <a:solidFill>
                  <a:srgbClr val="000000"/>
                </a:solidFill>
                <a:latin typeface="Consolas" panose="020B0609020204030204" pitchFamily="49" charset="0"/>
              </a:rPr>
              <a:t> file             *file;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a:t>
            </a:r>
            <a:r>
              <a:rPr lang="en-US" altLang="zh-CN" sz="1108" dirty="0">
                <a:solidFill>
                  <a:srgbClr val="006699"/>
                </a:solidFill>
                <a:latin typeface="Consolas" panose="020B0609020204030204" pitchFamily="49" charset="0"/>
              </a:rPr>
              <a:t>struct</a:t>
            </a:r>
            <a:r>
              <a:rPr lang="en-US" altLang="zh-CN" sz="1108" b="0" dirty="0">
                <a:solidFill>
                  <a:srgbClr val="000000"/>
                </a:solidFill>
                <a:latin typeface="Consolas" panose="020B0609020204030204" pitchFamily="49" charset="0"/>
              </a:rPr>
              <a:t> sock             *</a:t>
            </a:r>
            <a:r>
              <a:rPr lang="en-US" altLang="zh-CN" sz="1108" b="0" dirty="0" err="1">
                <a:solidFill>
                  <a:srgbClr val="000000"/>
                </a:solidFill>
                <a:latin typeface="Consolas" panose="020B0609020204030204" pitchFamily="49" charset="0"/>
              </a:rPr>
              <a:t>sk</a:t>
            </a:r>
            <a:r>
              <a:rPr lang="en-US" altLang="zh-CN" sz="1108" b="0" dirty="0">
                <a:solidFill>
                  <a:srgbClr val="000000"/>
                </a:solidFill>
                <a:latin typeface="Consolas" panose="020B0609020204030204" pitchFamily="49" charset="0"/>
              </a:rPr>
              <a:t>;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a:t>
            </a:r>
            <a:r>
              <a:rPr lang="en-US" altLang="zh-CN" sz="1108" b="0" dirty="0" err="1">
                <a:solidFill>
                  <a:srgbClr val="000000"/>
                </a:solidFill>
                <a:latin typeface="Consolas" panose="020B0609020204030204" pitchFamily="49" charset="0"/>
              </a:rPr>
              <a:t>wait_queue_head_t</a:t>
            </a:r>
            <a:r>
              <a:rPr lang="en-US" altLang="zh-CN" sz="1108" b="0" dirty="0">
                <a:solidFill>
                  <a:srgbClr val="000000"/>
                </a:solidFill>
                <a:latin typeface="Consolas" panose="020B0609020204030204" pitchFamily="49" charset="0"/>
              </a:rPr>
              <a:t>       wait;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    short                   type;  </a:t>
            </a:r>
            <a:endParaRPr lang="en-US" altLang="zh-CN" sz="1108" b="0" dirty="0">
              <a:solidFill>
                <a:srgbClr val="5C5C5C"/>
              </a:solidFill>
              <a:latin typeface="Consolas" panose="020B0609020204030204" pitchFamily="49" charset="0"/>
            </a:endParaRPr>
          </a:p>
          <a:p>
            <a:pPr algn="l"/>
            <a:r>
              <a:rPr lang="en-US" altLang="zh-CN" sz="1108" b="0" dirty="0">
                <a:solidFill>
                  <a:srgbClr val="000000"/>
                </a:solidFill>
                <a:latin typeface="Consolas" panose="020B0609020204030204" pitchFamily="49" charset="0"/>
              </a:rPr>
              <a:t>};</a:t>
            </a:r>
            <a:endParaRPr lang="en-US" altLang="zh-CN" sz="1108" b="0" dirty="0">
              <a:solidFill>
                <a:srgbClr val="5C5C5C"/>
              </a:solidFill>
              <a:latin typeface="Consolas" panose="020B0609020204030204" pitchFamily="49" charset="0"/>
            </a:endParaRPr>
          </a:p>
        </p:txBody>
      </p:sp>
      <p:sp>
        <p:nvSpPr>
          <p:cNvPr id="40" name="任意多边形: 形状 39">
            <a:extLst>
              <a:ext uri="{FF2B5EF4-FFF2-40B4-BE49-F238E27FC236}">
                <a16:creationId xmlns:a16="http://schemas.microsoft.com/office/drawing/2014/main" id="{1C1C8A6A-B0DB-42B6-92BE-79A38645ADCD}"/>
              </a:ext>
            </a:extLst>
          </p:cNvPr>
          <p:cNvSpPr/>
          <p:nvPr/>
        </p:nvSpPr>
        <p:spPr bwMode="auto">
          <a:xfrm>
            <a:off x="7962672" y="1833746"/>
            <a:ext cx="1062746" cy="426093"/>
          </a:xfrm>
          <a:custGeom>
            <a:avLst/>
            <a:gdLst>
              <a:gd name="connsiteX0" fmla="*/ 373380 w 1279772"/>
              <a:gd name="connsiteY0" fmla="*/ 0 h 2583180"/>
              <a:gd name="connsiteX1" fmla="*/ 1226820 w 1279772"/>
              <a:gd name="connsiteY1" fmla="*/ 419100 h 2583180"/>
              <a:gd name="connsiteX2" fmla="*/ 1059180 w 1279772"/>
              <a:gd name="connsiteY2" fmla="*/ 1508760 h 2583180"/>
              <a:gd name="connsiteX3" fmla="*/ 0 w 1279772"/>
              <a:gd name="connsiteY3" fmla="*/ 2583180 h 2583180"/>
            </a:gdLst>
            <a:ahLst/>
            <a:cxnLst>
              <a:cxn ang="0">
                <a:pos x="connsiteX0" y="connsiteY0"/>
              </a:cxn>
              <a:cxn ang="0">
                <a:pos x="connsiteX1" y="connsiteY1"/>
              </a:cxn>
              <a:cxn ang="0">
                <a:pos x="connsiteX2" y="connsiteY2"/>
              </a:cxn>
              <a:cxn ang="0">
                <a:pos x="connsiteX3" y="connsiteY3"/>
              </a:cxn>
            </a:cxnLst>
            <a:rect l="l" t="t" r="r" b="b"/>
            <a:pathLst>
              <a:path w="1279772" h="2583180">
                <a:moveTo>
                  <a:pt x="373380" y="0"/>
                </a:moveTo>
                <a:cubicBezTo>
                  <a:pt x="742950" y="83820"/>
                  <a:pt x="1112520" y="167640"/>
                  <a:pt x="1226820" y="419100"/>
                </a:cubicBezTo>
                <a:cubicBezTo>
                  <a:pt x="1341120" y="670560"/>
                  <a:pt x="1263650" y="1148080"/>
                  <a:pt x="1059180" y="1508760"/>
                </a:cubicBezTo>
                <a:cubicBezTo>
                  <a:pt x="854710" y="1869440"/>
                  <a:pt x="298450" y="2429510"/>
                  <a:pt x="0" y="2583180"/>
                </a:cubicBezTo>
              </a:path>
            </a:pathLst>
          </a:custGeom>
          <a:noFill/>
          <a:ln w="28575" cap="flat" cmpd="sng" algn="ctr">
            <a:solidFill>
              <a:srgbClr val="0033CC"/>
            </a:solidFill>
            <a:prstDash val="solid"/>
            <a:round/>
            <a:headEnd type="none" w="med" len="med"/>
            <a:tailEnd type="arrow"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41" name="文本框 40">
            <a:extLst>
              <a:ext uri="{FF2B5EF4-FFF2-40B4-BE49-F238E27FC236}">
                <a16:creationId xmlns:a16="http://schemas.microsoft.com/office/drawing/2014/main" id="{0A4892C7-7591-4C78-A1E7-64A92E4AA655}"/>
              </a:ext>
            </a:extLst>
          </p:cNvPr>
          <p:cNvSpPr txBox="1"/>
          <p:nvPr/>
        </p:nvSpPr>
        <p:spPr>
          <a:xfrm>
            <a:off x="5440758" y="4201784"/>
            <a:ext cx="3794027" cy="944810"/>
          </a:xfrm>
          <a:prstGeom prst="rect">
            <a:avLst/>
          </a:prstGeom>
          <a:noFill/>
        </p:spPr>
        <p:txBody>
          <a:bodyPr wrap="square" rtlCol="0">
            <a:spAutoFit/>
          </a:bodyPr>
          <a:lstStyle/>
          <a:p>
            <a:pPr algn="l"/>
            <a:r>
              <a:rPr lang="en-US" altLang="zh-CN" sz="1108" dirty="0">
                <a:solidFill>
                  <a:srgbClr val="292929"/>
                </a:solidFill>
              </a:rPr>
              <a:t>SS_FREE</a:t>
            </a:r>
            <a:r>
              <a:rPr lang="zh-CN" altLang="en-US" sz="1108" dirty="0">
                <a:solidFill>
                  <a:srgbClr val="292929"/>
                </a:solidFill>
              </a:rPr>
              <a:t>：</a:t>
            </a:r>
            <a:r>
              <a:rPr lang="zh-CN" altLang="en-US" sz="1108" b="0" dirty="0">
                <a:solidFill>
                  <a:srgbClr val="292929"/>
                </a:solidFill>
                <a:latin typeface="+mn-ea"/>
                <a:ea typeface="+mn-ea"/>
              </a:rPr>
              <a:t>该套接口尚未分配，未使用</a:t>
            </a:r>
            <a:endParaRPr lang="en-US" altLang="zh-CN" sz="1108" b="0" dirty="0">
              <a:solidFill>
                <a:srgbClr val="292929"/>
              </a:solidFill>
              <a:latin typeface="+mn-ea"/>
              <a:ea typeface="+mn-ea"/>
            </a:endParaRPr>
          </a:p>
          <a:p>
            <a:pPr algn="l"/>
            <a:r>
              <a:rPr lang="en-US" altLang="zh-CN" sz="1108" dirty="0">
                <a:solidFill>
                  <a:srgbClr val="292929"/>
                </a:solidFill>
              </a:rPr>
              <a:t>SS_UNCONNECTED</a:t>
            </a:r>
            <a:r>
              <a:rPr lang="zh-CN" altLang="en-US" sz="1108" dirty="0">
                <a:solidFill>
                  <a:srgbClr val="292929"/>
                </a:solidFill>
              </a:rPr>
              <a:t>：</a:t>
            </a:r>
            <a:r>
              <a:rPr lang="zh-CN" altLang="en-US" sz="1108" b="0" dirty="0">
                <a:solidFill>
                  <a:srgbClr val="292929"/>
                </a:solidFill>
                <a:latin typeface="+mn-ea"/>
                <a:ea typeface="+mn-ea"/>
              </a:rPr>
              <a:t>该套接口未连接对端的套接口</a:t>
            </a:r>
            <a:endParaRPr lang="en-US" altLang="zh-CN" sz="1108" b="0" dirty="0">
              <a:solidFill>
                <a:srgbClr val="292929"/>
              </a:solidFill>
              <a:latin typeface="+mn-ea"/>
              <a:ea typeface="+mn-ea"/>
            </a:endParaRPr>
          </a:p>
          <a:p>
            <a:pPr algn="l"/>
            <a:r>
              <a:rPr lang="en-US" altLang="zh-CN" sz="1108" dirty="0">
                <a:solidFill>
                  <a:srgbClr val="292929"/>
                </a:solidFill>
              </a:rPr>
              <a:t>SS_CONNECTING</a:t>
            </a:r>
            <a:r>
              <a:rPr lang="zh-CN" altLang="en-US" sz="1108" dirty="0">
                <a:solidFill>
                  <a:srgbClr val="292929"/>
                </a:solidFill>
              </a:rPr>
              <a:t>：</a:t>
            </a:r>
            <a:r>
              <a:rPr lang="zh-CN" altLang="en-US" sz="1108" b="0" dirty="0">
                <a:solidFill>
                  <a:srgbClr val="292929"/>
                </a:solidFill>
                <a:latin typeface="+mn-ea"/>
                <a:ea typeface="+mn-ea"/>
              </a:rPr>
              <a:t>正在连接过程中</a:t>
            </a:r>
            <a:endParaRPr lang="en-US" altLang="zh-CN" sz="1108" b="0" dirty="0">
              <a:solidFill>
                <a:srgbClr val="292929"/>
              </a:solidFill>
              <a:latin typeface="+mn-ea"/>
              <a:ea typeface="+mn-ea"/>
            </a:endParaRPr>
          </a:p>
          <a:p>
            <a:pPr algn="l"/>
            <a:r>
              <a:rPr lang="en-US" altLang="zh-CN" sz="1108" dirty="0">
                <a:solidFill>
                  <a:srgbClr val="292929"/>
                </a:solidFill>
              </a:rPr>
              <a:t>SS_CONNECTED</a:t>
            </a:r>
            <a:r>
              <a:rPr lang="zh-CN" altLang="en-US" sz="1108" dirty="0">
                <a:solidFill>
                  <a:srgbClr val="292929"/>
                </a:solidFill>
              </a:rPr>
              <a:t>：</a:t>
            </a:r>
            <a:r>
              <a:rPr lang="zh-CN" altLang="en-US" sz="1108" b="0" dirty="0">
                <a:solidFill>
                  <a:srgbClr val="292929"/>
                </a:solidFill>
                <a:latin typeface="+mn-ea"/>
                <a:ea typeface="+mn-ea"/>
              </a:rPr>
              <a:t>已连接一个套接口</a:t>
            </a:r>
            <a:endParaRPr lang="en-US" altLang="zh-CN" sz="1108" b="0" dirty="0">
              <a:solidFill>
                <a:srgbClr val="292929"/>
              </a:solidFill>
              <a:latin typeface="+mn-ea"/>
              <a:ea typeface="+mn-ea"/>
            </a:endParaRPr>
          </a:p>
          <a:p>
            <a:pPr algn="l"/>
            <a:r>
              <a:rPr lang="en-US" altLang="zh-CN" sz="1108" dirty="0">
                <a:solidFill>
                  <a:srgbClr val="292929"/>
                </a:solidFill>
              </a:rPr>
              <a:t>SS_DISCONNECTING</a:t>
            </a:r>
            <a:r>
              <a:rPr lang="zh-CN" altLang="en-US" sz="1108" dirty="0">
                <a:solidFill>
                  <a:srgbClr val="292929"/>
                </a:solidFill>
              </a:rPr>
              <a:t>：</a:t>
            </a:r>
            <a:r>
              <a:rPr lang="zh-CN" altLang="en-US" sz="1108" b="0" dirty="0">
                <a:solidFill>
                  <a:srgbClr val="292929"/>
                </a:solidFill>
                <a:latin typeface="+mn-ea"/>
                <a:ea typeface="+mn-ea"/>
              </a:rPr>
              <a:t>正在断开连接的过程中</a:t>
            </a:r>
          </a:p>
        </p:txBody>
      </p:sp>
      <p:sp>
        <p:nvSpPr>
          <p:cNvPr id="42" name="任意多边形: 形状 41">
            <a:extLst>
              <a:ext uri="{FF2B5EF4-FFF2-40B4-BE49-F238E27FC236}">
                <a16:creationId xmlns:a16="http://schemas.microsoft.com/office/drawing/2014/main" id="{14066D87-C0F1-460D-8899-24A962CC61C5}"/>
              </a:ext>
            </a:extLst>
          </p:cNvPr>
          <p:cNvSpPr/>
          <p:nvPr/>
        </p:nvSpPr>
        <p:spPr bwMode="auto">
          <a:xfrm>
            <a:off x="7961321" y="1977858"/>
            <a:ext cx="1064097" cy="426093"/>
          </a:xfrm>
          <a:custGeom>
            <a:avLst/>
            <a:gdLst>
              <a:gd name="connsiteX0" fmla="*/ 373380 w 1279772"/>
              <a:gd name="connsiteY0" fmla="*/ 0 h 2583180"/>
              <a:gd name="connsiteX1" fmla="*/ 1226820 w 1279772"/>
              <a:gd name="connsiteY1" fmla="*/ 419100 h 2583180"/>
              <a:gd name="connsiteX2" fmla="*/ 1059180 w 1279772"/>
              <a:gd name="connsiteY2" fmla="*/ 1508760 h 2583180"/>
              <a:gd name="connsiteX3" fmla="*/ 0 w 1279772"/>
              <a:gd name="connsiteY3" fmla="*/ 2583180 h 2583180"/>
            </a:gdLst>
            <a:ahLst/>
            <a:cxnLst>
              <a:cxn ang="0">
                <a:pos x="connsiteX0" y="connsiteY0"/>
              </a:cxn>
              <a:cxn ang="0">
                <a:pos x="connsiteX1" y="connsiteY1"/>
              </a:cxn>
              <a:cxn ang="0">
                <a:pos x="connsiteX2" y="connsiteY2"/>
              </a:cxn>
              <a:cxn ang="0">
                <a:pos x="connsiteX3" y="connsiteY3"/>
              </a:cxn>
            </a:cxnLst>
            <a:rect l="l" t="t" r="r" b="b"/>
            <a:pathLst>
              <a:path w="1279772" h="2583180">
                <a:moveTo>
                  <a:pt x="373380" y="0"/>
                </a:moveTo>
                <a:cubicBezTo>
                  <a:pt x="742950" y="83820"/>
                  <a:pt x="1112520" y="167640"/>
                  <a:pt x="1226820" y="419100"/>
                </a:cubicBezTo>
                <a:cubicBezTo>
                  <a:pt x="1341120" y="670560"/>
                  <a:pt x="1263650" y="1148080"/>
                  <a:pt x="1059180" y="1508760"/>
                </a:cubicBezTo>
                <a:cubicBezTo>
                  <a:pt x="854710" y="1869440"/>
                  <a:pt x="298450" y="2429510"/>
                  <a:pt x="0" y="2583180"/>
                </a:cubicBezTo>
              </a:path>
            </a:pathLst>
          </a:custGeom>
          <a:noFill/>
          <a:ln w="28575" cap="flat" cmpd="sng" algn="ctr">
            <a:solidFill>
              <a:srgbClr val="0033CC"/>
            </a:solidFill>
            <a:prstDash val="solid"/>
            <a:round/>
            <a:headEnd type="none" w="med" len="med"/>
            <a:tailEnd type="arrow"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43" name="文本框 42">
            <a:extLst>
              <a:ext uri="{FF2B5EF4-FFF2-40B4-BE49-F238E27FC236}">
                <a16:creationId xmlns:a16="http://schemas.microsoft.com/office/drawing/2014/main" id="{0A9DDEA0-224F-4EEB-90A0-CB0DBE85647A}"/>
              </a:ext>
            </a:extLst>
          </p:cNvPr>
          <p:cNvSpPr txBox="1"/>
          <p:nvPr/>
        </p:nvSpPr>
        <p:spPr>
          <a:xfrm>
            <a:off x="5436096" y="4201784"/>
            <a:ext cx="3787034" cy="1115305"/>
          </a:xfrm>
          <a:prstGeom prst="rect">
            <a:avLst/>
          </a:prstGeom>
          <a:noFill/>
        </p:spPr>
        <p:txBody>
          <a:bodyPr wrap="square" rtlCol="0">
            <a:spAutoFit/>
          </a:bodyPr>
          <a:lstStyle/>
          <a:p>
            <a:pPr algn="l"/>
            <a:r>
              <a:rPr lang="en-US" altLang="zh-CN" sz="1108" dirty="0">
                <a:solidFill>
                  <a:srgbClr val="292929"/>
                </a:solidFill>
              </a:rPr>
              <a:t>SOCK_ASYNC_NOSPACE</a:t>
            </a:r>
            <a:r>
              <a:rPr lang="zh-CN" altLang="en-US" sz="1108" dirty="0">
                <a:solidFill>
                  <a:srgbClr val="292929"/>
                </a:solidFill>
              </a:rPr>
              <a:t>：</a:t>
            </a:r>
            <a:r>
              <a:rPr lang="zh-CN" altLang="en-US" sz="1108" b="0" dirty="0">
                <a:solidFill>
                  <a:srgbClr val="292929"/>
                </a:solidFill>
                <a:latin typeface="+mn-ea"/>
                <a:ea typeface="+mn-ea"/>
              </a:rPr>
              <a:t>套接口发送队列是否已满</a:t>
            </a:r>
            <a:endParaRPr lang="en-US" altLang="zh-CN" sz="1108" b="0" dirty="0">
              <a:solidFill>
                <a:srgbClr val="292929"/>
              </a:solidFill>
              <a:latin typeface="+mn-ea"/>
              <a:ea typeface="+mn-ea"/>
            </a:endParaRPr>
          </a:p>
          <a:p>
            <a:pPr algn="l"/>
            <a:r>
              <a:rPr lang="en-US" altLang="zh-CN" sz="1108" dirty="0">
                <a:solidFill>
                  <a:srgbClr val="292929"/>
                </a:solidFill>
              </a:rPr>
              <a:t>SOCK_ASYNC_WAITDATA</a:t>
            </a:r>
            <a:r>
              <a:rPr lang="zh-CN" altLang="en-US" sz="1108" dirty="0">
                <a:solidFill>
                  <a:srgbClr val="292929"/>
                </a:solidFill>
              </a:rPr>
              <a:t>：</a:t>
            </a:r>
            <a:r>
              <a:rPr lang="zh-CN" altLang="en-US" sz="1108" b="0" dirty="0">
                <a:solidFill>
                  <a:srgbClr val="292929"/>
                </a:solidFill>
                <a:latin typeface="+mn-ea"/>
                <a:ea typeface="+mn-ea"/>
              </a:rPr>
              <a:t>通过</a:t>
            </a:r>
            <a:r>
              <a:rPr lang="en-US" altLang="zh-CN" sz="1108" b="0" dirty="0" err="1">
                <a:solidFill>
                  <a:srgbClr val="292929"/>
                </a:solidFill>
                <a:latin typeface="+mn-ea"/>
                <a:ea typeface="+mn-ea"/>
              </a:rPr>
              <a:t>recv</a:t>
            </a:r>
            <a:r>
              <a:rPr lang="zh-CN" altLang="en-US" sz="1108" b="0" dirty="0">
                <a:solidFill>
                  <a:srgbClr val="292929"/>
                </a:solidFill>
                <a:latin typeface="+mn-ea"/>
                <a:ea typeface="+mn-ea"/>
              </a:rPr>
              <a:t>调用时，是否在等待数据接收</a:t>
            </a:r>
            <a:endParaRPr lang="en-US" altLang="zh-CN" sz="1108" b="0" dirty="0">
              <a:solidFill>
                <a:srgbClr val="292929"/>
              </a:solidFill>
              <a:latin typeface="+mn-ea"/>
              <a:ea typeface="+mn-ea"/>
            </a:endParaRPr>
          </a:p>
          <a:p>
            <a:pPr algn="l"/>
            <a:r>
              <a:rPr lang="en-US" altLang="zh-CN" sz="1108" dirty="0">
                <a:solidFill>
                  <a:srgbClr val="292929"/>
                </a:solidFill>
              </a:rPr>
              <a:t>SOCK_NOSPACE</a:t>
            </a:r>
            <a:r>
              <a:rPr lang="zh-CN" altLang="en-US" sz="1108" dirty="0">
                <a:solidFill>
                  <a:srgbClr val="292929"/>
                </a:solidFill>
              </a:rPr>
              <a:t>：</a:t>
            </a:r>
            <a:r>
              <a:rPr lang="zh-CN" altLang="en-US" sz="1108" b="0" dirty="0">
                <a:solidFill>
                  <a:srgbClr val="292929"/>
                </a:solidFill>
                <a:latin typeface="+mn-ea"/>
                <a:ea typeface="+mn-ea"/>
              </a:rPr>
              <a:t>非异步下套接口发送队列是否已满</a:t>
            </a:r>
            <a:endParaRPr lang="en-US" altLang="zh-CN" sz="1108" b="0" dirty="0">
              <a:solidFill>
                <a:srgbClr val="292929"/>
              </a:solidFill>
              <a:latin typeface="+mn-ea"/>
              <a:ea typeface="+mn-ea"/>
            </a:endParaRPr>
          </a:p>
          <a:p>
            <a:pPr algn="l"/>
            <a:r>
              <a:rPr lang="en-US" altLang="zh-CN" sz="1108" dirty="0">
                <a:solidFill>
                  <a:srgbClr val="292929"/>
                </a:solidFill>
              </a:rPr>
              <a:t>SOCK_PASSCRED</a:t>
            </a:r>
            <a:r>
              <a:rPr lang="zh-CN" altLang="en-US" sz="1108" dirty="0">
                <a:solidFill>
                  <a:srgbClr val="292929"/>
                </a:solidFill>
              </a:rPr>
              <a:t>：</a:t>
            </a:r>
            <a:r>
              <a:rPr lang="zh-CN" altLang="en-US" sz="1108" b="0" dirty="0">
                <a:solidFill>
                  <a:srgbClr val="292929"/>
                </a:solidFill>
                <a:latin typeface="+mn-ea"/>
                <a:ea typeface="+mn-ea"/>
              </a:rPr>
              <a:t>是否设置</a:t>
            </a:r>
            <a:r>
              <a:rPr lang="en-US" altLang="zh-CN" sz="1108" b="0" dirty="0">
                <a:solidFill>
                  <a:srgbClr val="292929"/>
                </a:solidFill>
                <a:latin typeface="+mn-ea"/>
                <a:ea typeface="+mn-ea"/>
              </a:rPr>
              <a:t>SO_PASSCRE</a:t>
            </a:r>
            <a:r>
              <a:rPr lang="zh-CN" altLang="en-US" sz="1108" b="0" dirty="0">
                <a:solidFill>
                  <a:srgbClr val="292929"/>
                </a:solidFill>
                <a:latin typeface="+mn-ea"/>
                <a:ea typeface="+mn-ea"/>
              </a:rPr>
              <a:t>套接口选项</a:t>
            </a:r>
            <a:endParaRPr lang="en-US" altLang="zh-CN" sz="1108" b="0" dirty="0">
              <a:solidFill>
                <a:srgbClr val="292929"/>
              </a:solidFill>
              <a:latin typeface="+mn-ea"/>
              <a:ea typeface="+mn-ea"/>
            </a:endParaRPr>
          </a:p>
          <a:p>
            <a:pPr algn="l"/>
            <a:r>
              <a:rPr lang="en-US" altLang="zh-CN" sz="1108" dirty="0">
                <a:solidFill>
                  <a:srgbClr val="292929"/>
                </a:solidFill>
              </a:rPr>
              <a:t>SOCK_PASSSEC</a:t>
            </a:r>
            <a:r>
              <a:rPr lang="zh-CN" altLang="en-US" sz="1108" dirty="0">
                <a:solidFill>
                  <a:srgbClr val="292929"/>
                </a:solidFill>
              </a:rPr>
              <a:t>：</a:t>
            </a:r>
            <a:r>
              <a:rPr lang="zh-CN" altLang="en-US" sz="1108" b="0" dirty="0">
                <a:solidFill>
                  <a:srgbClr val="292929"/>
                </a:solidFill>
                <a:latin typeface="+mn-ea"/>
                <a:ea typeface="+mn-ea"/>
              </a:rPr>
              <a:t>是否设置</a:t>
            </a:r>
            <a:r>
              <a:rPr lang="en-US" altLang="zh-CN" sz="1108" b="0" dirty="0">
                <a:solidFill>
                  <a:srgbClr val="292929"/>
                </a:solidFill>
                <a:latin typeface="+mn-ea"/>
                <a:ea typeface="+mn-ea"/>
              </a:rPr>
              <a:t>SO_PASSSEC</a:t>
            </a:r>
            <a:r>
              <a:rPr lang="zh-CN" altLang="en-US" sz="1108" b="0" dirty="0">
                <a:solidFill>
                  <a:srgbClr val="292929"/>
                </a:solidFill>
                <a:latin typeface="+mn-ea"/>
                <a:ea typeface="+mn-ea"/>
              </a:rPr>
              <a:t>选项</a:t>
            </a:r>
          </a:p>
        </p:txBody>
      </p:sp>
      <p:sp>
        <p:nvSpPr>
          <p:cNvPr id="44" name="任意多边形: 形状 43">
            <a:extLst>
              <a:ext uri="{FF2B5EF4-FFF2-40B4-BE49-F238E27FC236}">
                <a16:creationId xmlns:a16="http://schemas.microsoft.com/office/drawing/2014/main" id="{1618BA41-C420-480A-AC74-31C3DE6773D9}"/>
              </a:ext>
            </a:extLst>
          </p:cNvPr>
          <p:cNvSpPr/>
          <p:nvPr/>
        </p:nvSpPr>
        <p:spPr bwMode="auto">
          <a:xfrm>
            <a:off x="7961321" y="2177768"/>
            <a:ext cx="1064097" cy="426093"/>
          </a:xfrm>
          <a:custGeom>
            <a:avLst/>
            <a:gdLst>
              <a:gd name="connsiteX0" fmla="*/ 373380 w 1279772"/>
              <a:gd name="connsiteY0" fmla="*/ 0 h 2583180"/>
              <a:gd name="connsiteX1" fmla="*/ 1226820 w 1279772"/>
              <a:gd name="connsiteY1" fmla="*/ 419100 h 2583180"/>
              <a:gd name="connsiteX2" fmla="*/ 1059180 w 1279772"/>
              <a:gd name="connsiteY2" fmla="*/ 1508760 h 2583180"/>
              <a:gd name="connsiteX3" fmla="*/ 0 w 1279772"/>
              <a:gd name="connsiteY3" fmla="*/ 2583180 h 2583180"/>
            </a:gdLst>
            <a:ahLst/>
            <a:cxnLst>
              <a:cxn ang="0">
                <a:pos x="connsiteX0" y="connsiteY0"/>
              </a:cxn>
              <a:cxn ang="0">
                <a:pos x="connsiteX1" y="connsiteY1"/>
              </a:cxn>
              <a:cxn ang="0">
                <a:pos x="connsiteX2" y="connsiteY2"/>
              </a:cxn>
              <a:cxn ang="0">
                <a:pos x="connsiteX3" y="connsiteY3"/>
              </a:cxn>
            </a:cxnLst>
            <a:rect l="l" t="t" r="r" b="b"/>
            <a:pathLst>
              <a:path w="1279772" h="2583180">
                <a:moveTo>
                  <a:pt x="373380" y="0"/>
                </a:moveTo>
                <a:cubicBezTo>
                  <a:pt x="742950" y="83820"/>
                  <a:pt x="1112520" y="167640"/>
                  <a:pt x="1226820" y="419100"/>
                </a:cubicBezTo>
                <a:cubicBezTo>
                  <a:pt x="1341120" y="670560"/>
                  <a:pt x="1263650" y="1148080"/>
                  <a:pt x="1059180" y="1508760"/>
                </a:cubicBezTo>
                <a:cubicBezTo>
                  <a:pt x="854710" y="1869440"/>
                  <a:pt x="298450" y="2429510"/>
                  <a:pt x="0" y="2583180"/>
                </a:cubicBezTo>
              </a:path>
            </a:pathLst>
          </a:custGeom>
          <a:noFill/>
          <a:ln w="28575" cap="flat" cmpd="sng" algn="ctr">
            <a:solidFill>
              <a:srgbClr val="0033CC"/>
            </a:solidFill>
            <a:prstDash val="solid"/>
            <a:round/>
            <a:headEnd type="none" w="med" len="med"/>
            <a:tailEnd type="arrow"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45" name="文本框 44">
            <a:extLst>
              <a:ext uri="{FF2B5EF4-FFF2-40B4-BE49-F238E27FC236}">
                <a16:creationId xmlns:a16="http://schemas.microsoft.com/office/drawing/2014/main" id="{69F11F95-B816-4232-B988-0E84AC748387}"/>
              </a:ext>
            </a:extLst>
          </p:cNvPr>
          <p:cNvSpPr txBox="1"/>
          <p:nvPr/>
        </p:nvSpPr>
        <p:spPr>
          <a:xfrm>
            <a:off x="7031350" y="4212415"/>
            <a:ext cx="3787034" cy="603820"/>
          </a:xfrm>
          <a:prstGeom prst="rect">
            <a:avLst/>
          </a:prstGeom>
          <a:noFill/>
        </p:spPr>
        <p:txBody>
          <a:bodyPr wrap="square" rtlCol="0">
            <a:spAutoFit/>
          </a:bodyPr>
          <a:lstStyle/>
          <a:p>
            <a:pPr algn="l"/>
            <a:r>
              <a:rPr lang="en-US" altLang="zh-CN" sz="1108" dirty="0">
                <a:solidFill>
                  <a:srgbClr val="292929"/>
                </a:solidFill>
              </a:rPr>
              <a:t>TCP</a:t>
            </a:r>
            <a:r>
              <a:rPr lang="zh-CN" altLang="en-US" sz="1108" dirty="0">
                <a:solidFill>
                  <a:srgbClr val="292929"/>
                </a:solidFill>
              </a:rPr>
              <a:t>：</a:t>
            </a:r>
            <a:r>
              <a:rPr lang="en-US" altLang="zh-CN" sz="1108" b="0" dirty="0" err="1">
                <a:solidFill>
                  <a:srgbClr val="292929"/>
                </a:solidFill>
              </a:rPr>
              <a:t>inet_stream_ops</a:t>
            </a:r>
            <a:endParaRPr lang="en-US" altLang="zh-CN" sz="1108" b="0" dirty="0">
              <a:solidFill>
                <a:srgbClr val="292929"/>
              </a:solidFill>
            </a:endParaRPr>
          </a:p>
          <a:p>
            <a:pPr algn="l"/>
            <a:r>
              <a:rPr lang="en-US" altLang="zh-CN" sz="1108" dirty="0">
                <a:solidFill>
                  <a:srgbClr val="292929"/>
                </a:solidFill>
              </a:rPr>
              <a:t>UDP</a:t>
            </a:r>
            <a:r>
              <a:rPr lang="zh-CN" altLang="en-US" sz="1108" dirty="0">
                <a:solidFill>
                  <a:srgbClr val="292929"/>
                </a:solidFill>
              </a:rPr>
              <a:t>：</a:t>
            </a:r>
            <a:r>
              <a:rPr lang="en-US" altLang="zh-CN" sz="1108" b="0" dirty="0" err="1">
                <a:solidFill>
                  <a:srgbClr val="292929"/>
                </a:solidFill>
              </a:rPr>
              <a:t>inet_dgram_ops</a:t>
            </a:r>
            <a:endParaRPr lang="en-US" altLang="zh-CN" sz="1108" b="0" dirty="0">
              <a:solidFill>
                <a:srgbClr val="292929"/>
              </a:solidFill>
            </a:endParaRPr>
          </a:p>
          <a:p>
            <a:pPr algn="l"/>
            <a:r>
              <a:rPr lang="en-US" altLang="zh-CN" sz="1108" dirty="0">
                <a:solidFill>
                  <a:srgbClr val="292929"/>
                </a:solidFill>
              </a:rPr>
              <a:t>RAW</a:t>
            </a:r>
            <a:r>
              <a:rPr lang="zh-CN" altLang="en-US" sz="1108" dirty="0">
                <a:solidFill>
                  <a:srgbClr val="292929"/>
                </a:solidFill>
              </a:rPr>
              <a:t>：</a:t>
            </a:r>
            <a:r>
              <a:rPr lang="en-US" altLang="zh-CN" sz="1108" b="0" dirty="0" err="1">
                <a:solidFill>
                  <a:srgbClr val="292929"/>
                </a:solidFill>
              </a:rPr>
              <a:t>inet_sockraw_ops</a:t>
            </a:r>
            <a:endParaRPr lang="en-US" altLang="zh-CN" sz="1108" b="0" dirty="0">
              <a:solidFill>
                <a:srgbClr val="292929"/>
              </a:solidFill>
            </a:endParaRPr>
          </a:p>
        </p:txBody>
      </p:sp>
      <p:sp>
        <p:nvSpPr>
          <p:cNvPr id="46" name="任意多边形: 形状 45">
            <a:extLst>
              <a:ext uri="{FF2B5EF4-FFF2-40B4-BE49-F238E27FC236}">
                <a16:creationId xmlns:a16="http://schemas.microsoft.com/office/drawing/2014/main" id="{D3117852-1267-4EAF-8C33-425F356AAD2C}"/>
              </a:ext>
            </a:extLst>
          </p:cNvPr>
          <p:cNvSpPr/>
          <p:nvPr/>
        </p:nvSpPr>
        <p:spPr bwMode="auto">
          <a:xfrm>
            <a:off x="7961320" y="2983802"/>
            <a:ext cx="798222" cy="426093"/>
          </a:xfrm>
          <a:custGeom>
            <a:avLst/>
            <a:gdLst>
              <a:gd name="connsiteX0" fmla="*/ 373380 w 1279772"/>
              <a:gd name="connsiteY0" fmla="*/ 0 h 2583180"/>
              <a:gd name="connsiteX1" fmla="*/ 1226820 w 1279772"/>
              <a:gd name="connsiteY1" fmla="*/ 419100 h 2583180"/>
              <a:gd name="connsiteX2" fmla="*/ 1059180 w 1279772"/>
              <a:gd name="connsiteY2" fmla="*/ 1508760 h 2583180"/>
              <a:gd name="connsiteX3" fmla="*/ 0 w 1279772"/>
              <a:gd name="connsiteY3" fmla="*/ 2583180 h 2583180"/>
            </a:gdLst>
            <a:ahLst/>
            <a:cxnLst>
              <a:cxn ang="0">
                <a:pos x="connsiteX0" y="connsiteY0"/>
              </a:cxn>
              <a:cxn ang="0">
                <a:pos x="connsiteX1" y="connsiteY1"/>
              </a:cxn>
              <a:cxn ang="0">
                <a:pos x="connsiteX2" y="connsiteY2"/>
              </a:cxn>
              <a:cxn ang="0">
                <a:pos x="connsiteX3" y="connsiteY3"/>
              </a:cxn>
            </a:cxnLst>
            <a:rect l="l" t="t" r="r" b="b"/>
            <a:pathLst>
              <a:path w="1279772" h="2583180">
                <a:moveTo>
                  <a:pt x="373380" y="0"/>
                </a:moveTo>
                <a:cubicBezTo>
                  <a:pt x="742950" y="83820"/>
                  <a:pt x="1112520" y="167640"/>
                  <a:pt x="1226820" y="419100"/>
                </a:cubicBezTo>
                <a:cubicBezTo>
                  <a:pt x="1341120" y="670560"/>
                  <a:pt x="1263650" y="1148080"/>
                  <a:pt x="1059180" y="1508760"/>
                </a:cubicBezTo>
                <a:cubicBezTo>
                  <a:pt x="854710" y="1869440"/>
                  <a:pt x="298450" y="2429510"/>
                  <a:pt x="0" y="2583180"/>
                </a:cubicBezTo>
              </a:path>
            </a:pathLst>
          </a:custGeom>
          <a:noFill/>
          <a:ln w="28575" cap="flat" cmpd="sng" algn="ctr">
            <a:solidFill>
              <a:srgbClr val="0033CC"/>
            </a:solidFill>
            <a:prstDash val="solid"/>
            <a:round/>
            <a:headEnd type="none" w="med" len="med"/>
            <a:tailEnd type="arrow"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
        <p:nvSpPr>
          <p:cNvPr id="47" name="文本框 46">
            <a:extLst>
              <a:ext uri="{FF2B5EF4-FFF2-40B4-BE49-F238E27FC236}">
                <a16:creationId xmlns:a16="http://schemas.microsoft.com/office/drawing/2014/main" id="{21B00305-50D8-46DC-BCEB-82D85679A3E6}"/>
              </a:ext>
            </a:extLst>
          </p:cNvPr>
          <p:cNvSpPr txBox="1"/>
          <p:nvPr/>
        </p:nvSpPr>
        <p:spPr>
          <a:xfrm>
            <a:off x="5445949" y="4201784"/>
            <a:ext cx="3787034" cy="1285801"/>
          </a:xfrm>
          <a:prstGeom prst="rect">
            <a:avLst/>
          </a:prstGeom>
          <a:noFill/>
        </p:spPr>
        <p:txBody>
          <a:bodyPr wrap="square" rtlCol="0">
            <a:spAutoFit/>
          </a:bodyPr>
          <a:lstStyle/>
          <a:p>
            <a:pPr algn="l"/>
            <a:r>
              <a:rPr lang="en-US" altLang="zh-CN" sz="1108" dirty="0">
                <a:solidFill>
                  <a:srgbClr val="292929"/>
                </a:solidFill>
              </a:rPr>
              <a:t>SOCK_STREAM</a:t>
            </a:r>
            <a:r>
              <a:rPr lang="zh-CN" altLang="en-US" sz="1108" dirty="0">
                <a:solidFill>
                  <a:srgbClr val="292929"/>
                </a:solidFill>
              </a:rPr>
              <a:t>：</a:t>
            </a:r>
            <a:r>
              <a:rPr lang="zh-CN" altLang="en-US" sz="1108" b="0" dirty="0">
                <a:solidFill>
                  <a:srgbClr val="292929"/>
                </a:solidFill>
                <a:latin typeface="+mn-ea"/>
                <a:ea typeface="+mn-ea"/>
              </a:rPr>
              <a:t>基于连接的套接口</a:t>
            </a:r>
            <a:endParaRPr lang="en-US" altLang="zh-CN" sz="1108" b="0" dirty="0">
              <a:solidFill>
                <a:srgbClr val="292929"/>
              </a:solidFill>
              <a:latin typeface="+mn-ea"/>
              <a:ea typeface="+mn-ea"/>
            </a:endParaRPr>
          </a:p>
          <a:p>
            <a:pPr algn="l"/>
            <a:r>
              <a:rPr lang="en-US" altLang="zh-CN" sz="1108" dirty="0">
                <a:solidFill>
                  <a:srgbClr val="292929"/>
                </a:solidFill>
              </a:rPr>
              <a:t>SOCK_DGRAM</a:t>
            </a:r>
            <a:r>
              <a:rPr lang="zh-CN" altLang="en-US" sz="1108" dirty="0">
                <a:solidFill>
                  <a:srgbClr val="292929"/>
                </a:solidFill>
              </a:rPr>
              <a:t>：</a:t>
            </a:r>
            <a:r>
              <a:rPr lang="zh-CN" altLang="en-US" sz="1108" b="0" dirty="0">
                <a:solidFill>
                  <a:srgbClr val="292929"/>
                </a:solidFill>
                <a:latin typeface="+mn-ea"/>
                <a:ea typeface="+mn-ea"/>
              </a:rPr>
              <a:t>基于数据报的套接口</a:t>
            </a:r>
            <a:endParaRPr lang="en-US" altLang="zh-CN" sz="1108" b="0" dirty="0">
              <a:solidFill>
                <a:srgbClr val="292929"/>
              </a:solidFill>
              <a:latin typeface="+mn-ea"/>
              <a:ea typeface="+mn-ea"/>
            </a:endParaRPr>
          </a:p>
          <a:p>
            <a:pPr algn="l"/>
            <a:r>
              <a:rPr lang="en-US" altLang="zh-CN" sz="1108" dirty="0">
                <a:solidFill>
                  <a:srgbClr val="292929"/>
                </a:solidFill>
              </a:rPr>
              <a:t>SOCK_RAW</a:t>
            </a:r>
            <a:r>
              <a:rPr lang="zh-CN" altLang="en-US" sz="1108" dirty="0">
                <a:solidFill>
                  <a:srgbClr val="292929"/>
                </a:solidFill>
              </a:rPr>
              <a:t>：</a:t>
            </a:r>
            <a:r>
              <a:rPr lang="zh-CN" altLang="en-US" sz="1108" b="0" dirty="0">
                <a:solidFill>
                  <a:srgbClr val="292929"/>
                </a:solidFill>
                <a:latin typeface="+mn-ea"/>
                <a:ea typeface="+mn-ea"/>
              </a:rPr>
              <a:t>原始套接口</a:t>
            </a:r>
            <a:endParaRPr lang="en-US" altLang="zh-CN" sz="1108" b="0" dirty="0">
              <a:solidFill>
                <a:srgbClr val="292929"/>
              </a:solidFill>
              <a:latin typeface="+mn-ea"/>
              <a:ea typeface="+mn-ea"/>
            </a:endParaRPr>
          </a:p>
          <a:p>
            <a:pPr algn="l"/>
            <a:r>
              <a:rPr lang="en-US" altLang="zh-CN" sz="1108" dirty="0">
                <a:solidFill>
                  <a:srgbClr val="292929"/>
                </a:solidFill>
              </a:rPr>
              <a:t>SOCK_RDM</a:t>
            </a:r>
            <a:r>
              <a:rPr lang="zh-CN" altLang="en-US" sz="1108" dirty="0">
                <a:solidFill>
                  <a:srgbClr val="292929"/>
                </a:solidFill>
              </a:rPr>
              <a:t>：</a:t>
            </a:r>
            <a:r>
              <a:rPr lang="zh-CN" altLang="en-US" sz="1108" b="0" dirty="0">
                <a:solidFill>
                  <a:srgbClr val="292929"/>
                </a:solidFill>
                <a:latin typeface="+mn-ea"/>
                <a:ea typeface="+mn-ea"/>
              </a:rPr>
              <a:t>可靠传送报文套接口</a:t>
            </a:r>
            <a:endParaRPr lang="en-US" altLang="zh-CN" sz="1108" b="0" dirty="0">
              <a:solidFill>
                <a:srgbClr val="292929"/>
              </a:solidFill>
              <a:latin typeface="+mn-ea"/>
              <a:ea typeface="+mn-ea"/>
            </a:endParaRPr>
          </a:p>
          <a:p>
            <a:pPr algn="l"/>
            <a:r>
              <a:rPr lang="en-US" altLang="zh-CN" sz="1108" dirty="0">
                <a:solidFill>
                  <a:srgbClr val="292929"/>
                </a:solidFill>
              </a:rPr>
              <a:t>SOCK_SEQPACKET</a:t>
            </a:r>
            <a:r>
              <a:rPr lang="zh-CN" altLang="en-US" sz="1108" dirty="0">
                <a:solidFill>
                  <a:srgbClr val="292929"/>
                </a:solidFill>
              </a:rPr>
              <a:t>：</a:t>
            </a:r>
            <a:r>
              <a:rPr lang="zh-CN" altLang="en-US" sz="1108" b="0" dirty="0">
                <a:solidFill>
                  <a:srgbClr val="292929"/>
                </a:solidFill>
                <a:latin typeface="+mn-ea"/>
                <a:ea typeface="+mn-ea"/>
              </a:rPr>
              <a:t>顺序分组套接口</a:t>
            </a:r>
            <a:endParaRPr lang="en-US" altLang="zh-CN" sz="1108" b="0" dirty="0">
              <a:solidFill>
                <a:srgbClr val="292929"/>
              </a:solidFill>
              <a:latin typeface="+mn-ea"/>
              <a:ea typeface="+mn-ea"/>
            </a:endParaRPr>
          </a:p>
          <a:p>
            <a:pPr algn="l"/>
            <a:r>
              <a:rPr lang="en-US" altLang="zh-CN" sz="1108" dirty="0">
                <a:solidFill>
                  <a:srgbClr val="292929"/>
                </a:solidFill>
              </a:rPr>
              <a:t>SOCK_DCCP</a:t>
            </a:r>
            <a:r>
              <a:rPr lang="zh-CN" altLang="en-US" sz="1108" dirty="0">
                <a:solidFill>
                  <a:srgbClr val="292929"/>
                </a:solidFill>
              </a:rPr>
              <a:t>：</a:t>
            </a:r>
            <a:r>
              <a:rPr lang="zh-CN" altLang="en-US" sz="1108" b="0" dirty="0">
                <a:solidFill>
                  <a:srgbClr val="292929"/>
                </a:solidFill>
                <a:latin typeface="+mn-ea"/>
                <a:ea typeface="+mn-ea"/>
              </a:rPr>
              <a:t>数据报拥塞控制协议套接口</a:t>
            </a:r>
            <a:endParaRPr lang="en-US" altLang="zh-CN" sz="1108" b="0" dirty="0">
              <a:solidFill>
                <a:srgbClr val="292929"/>
              </a:solidFill>
              <a:latin typeface="+mn-ea"/>
              <a:ea typeface="+mn-ea"/>
            </a:endParaRPr>
          </a:p>
          <a:p>
            <a:pPr algn="l"/>
            <a:r>
              <a:rPr lang="en-US" altLang="zh-CN" sz="1108" dirty="0">
                <a:solidFill>
                  <a:srgbClr val="292929"/>
                </a:solidFill>
              </a:rPr>
              <a:t>SOCK_PACKET</a:t>
            </a:r>
            <a:r>
              <a:rPr lang="zh-CN" altLang="en-US" sz="1108" dirty="0">
                <a:solidFill>
                  <a:srgbClr val="292929"/>
                </a:solidFill>
              </a:rPr>
              <a:t>：</a:t>
            </a:r>
            <a:r>
              <a:rPr lang="zh-CN" altLang="en-US" sz="1108" b="0" dirty="0">
                <a:solidFill>
                  <a:srgbClr val="292929"/>
                </a:solidFill>
                <a:latin typeface="+mn-ea"/>
                <a:ea typeface="+mn-ea"/>
              </a:rPr>
              <a:t>混杂模式套接口</a:t>
            </a:r>
            <a:endParaRPr lang="en-US" altLang="zh-CN" sz="1108" b="0" dirty="0">
              <a:solidFill>
                <a:srgbClr val="292929"/>
              </a:solidFill>
              <a:latin typeface="+mn-ea"/>
              <a:ea typeface="+mn-ea"/>
            </a:endParaRPr>
          </a:p>
        </p:txBody>
      </p:sp>
    </p:spTree>
    <p:extLst>
      <p:ext uri="{BB962C8B-B14F-4D97-AF65-F5344CB8AC3E}">
        <p14:creationId xmlns:p14="http://schemas.microsoft.com/office/powerpoint/2010/main" val="81869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41"/>
                                        </p:tgtEl>
                                      </p:cBhvr>
                                    </p:animEffect>
                                    <p:set>
                                      <p:cBhvr>
                                        <p:cTn id="19" dur="1" fill="hold">
                                          <p:stCondLst>
                                            <p:cond delay="499"/>
                                          </p:stCondLst>
                                        </p:cTn>
                                        <p:tgtEl>
                                          <p:spTgt spid="41"/>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1000"/>
                                        <p:tgtEl>
                                          <p:spTgt spid="42"/>
                                        </p:tgtEl>
                                      </p:cBhvr>
                                    </p:animEffect>
                                    <p:anim calcmode="lin" valueType="num">
                                      <p:cBhvr>
                                        <p:cTn id="33" dur="1000" fill="hold"/>
                                        <p:tgtEl>
                                          <p:spTgt spid="42"/>
                                        </p:tgtEl>
                                        <p:attrNameLst>
                                          <p:attrName>ppt_x</p:attrName>
                                        </p:attrNameLst>
                                      </p:cBhvr>
                                      <p:tavLst>
                                        <p:tav tm="0">
                                          <p:val>
                                            <p:strVal val="#ppt_x"/>
                                          </p:val>
                                        </p:tav>
                                        <p:tav tm="100000">
                                          <p:val>
                                            <p:strVal val="#ppt_x"/>
                                          </p:val>
                                        </p:tav>
                                      </p:tavLst>
                                    </p:anim>
                                    <p:anim calcmode="lin" valueType="num">
                                      <p:cBhvr>
                                        <p:cTn id="3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1" nodeType="clickEffect">
                                  <p:stCondLst>
                                    <p:cond delay="0"/>
                                  </p:stCondLst>
                                  <p:childTnLst>
                                    <p:animEffect transition="out" filter="wipe(down)">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par>
                                <p:cTn id="40" presetID="22" presetClass="exit" presetSubtype="4" fill="hold" grpId="1" nodeType="withEffect">
                                  <p:stCondLst>
                                    <p:cond delay="0"/>
                                  </p:stCondLst>
                                  <p:childTnLst>
                                    <p:animEffect transition="out" filter="wipe(down)">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00"/>
                                        <p:tgtEl>
                                          <p:spTgt spid="45"/>
                                        </p:tgtEl>
                                      </p:cBhvr>
                                    </p:animEffect>
                                    <p:anim calcmode="lin" valueType="num">
                                      <p:cBhvr>
                                        <p:cTn id="53" dur="1000" fill="hold"/>
                                        <p:tgtEl>
                                          <p:spTgt spid="45"/>
                                        </p:tgtEl>
                                        <p:attrNameLst>
                                          <p:attrName>ppt_x</p:attrName>
                                        </p:attrNameLst>
                                      </p:cBhvr>
                                      <p:tavLst>
                                        <p:tav tm="0">
                                          <p:val>
                                            <p:strVal val="#ppt_x"/>
                                          </p:val>
                                        </p:tav>
                                        <p:tav tm="100000">
                                          <p:val>
                                            <p:strVal val="#ppt_x"/>
                                          </p:val>
                                        </p:tav>
                                      </p:tavLst>
                                    </p:anim>
                                    <p:anim calcmode="lin" valueType="num">
                                      <p:cBhvr>
                                        <p:cTn id="5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xit" presetSubtype="4" fill="hold" grpId="1" nodeType="clickEffect">
                                  <p:stCondLst>
                                    <p:cond delay="0"/>
                                  </p:stCondLst>
                                  <p:childTnLst>
                                    <p:animEffect transition="out" filter="wipe(down)">
                                      <p:cBhvr>
                                        <p:cTn id="58" dur="500"/>
                                        <p:tgtEl>
                                          <p:spTgt spid="44"/>
                                        </p:tgtEl>
                                      </p:cBhvr>
                                    </p:animEffect>
                                    <p:set>
                                      <p:cBhvr>
                                        <p:cTn id="59" dur="1" fill="hold">
                                          <p:stCondLst>
                                            <p:cond delay="499"/>
                                          </p:stCondLst>
                                        </p:cTn>
                                        <p:tgtEl>
                                          <p:spTgt spid="44"/>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45"/>
                                        </p:tgtEl>
                                      </p:cBhvr>
                                    </p:animEffect>
                                    <p:set>
                                      <p:cBhvr>
                                        <p:cTn id="62" dur="1" fill="hold">
                                          <p:stCondLst>
                                            <p:cond delay="499"/>
                                          </p:stCondLst>
                                        </p:cTn>
                                        <p:tgtEl>
                                          <p:spTgt spid="4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1000"/>
                                        <p:tgtEl>
                                          <p:spTgt spid="47"/>
                                        </p:tgtEl>
                                      </p:cBhvr>
                                    </p:animEffect>
                                    <p:anim calcmode="lin" valueType="num">
                                      <p:cBhvr>
                                        <p:cTn id="73" dur="1000" fill="hold"/>
                                        <p:tgtEl>
                                          <p:spTgt spid="47"/>
                                        </p:tgtEl>
                                        <p:attrNameLst>
                                          <p:attrName>ppt_x</p:attrName>
                                        </p:attrNameLst>
                                      </p:cBhvr>
                                      <p:tavLst>
                                        <p:tav tm="0">
                                          <p:val>
                                            <p:strVal val="#ppt_x"/>
                                          </p:val>
                                        </p:tav>
                                        <p:tav tm="100000">
                                          <p:val>
                                            <p:strVal val="#ppt_x"/>
                                          </p:val>
                                        </p:tav>
                                      </p:tavLst>
                                    </p:anim>
                                    <p:anim calcmode="lin" valueType="num">
                                      <p:cBhvr>
                                        <p:cTn id="7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p:bldP spid="41" grpId="1"/>
      <p:bldP spid="42" grpId="0" animBg="1"/>
      <p:bldP spid="42" grpId="1" animBg="1"/>
      <p:bldP spid="43" grpId="0"/>
      <p:bldP spid="43" grpId="1"/>
      <p:bldP spid="44" grpId="0" animBg="1"/>
      <p:bldP spid="44" grpId="1" animBg="1"/>
      <p:bldP spid="45" grpId="0"/>
      <p:bldP spid="45" grpId="1"/>
      <p:bldP spid="46" grpId="0" animBg="1"/>
      <p:bldP spid="4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054193" cy="4985169"/>
          </a:xfrm>
        </p:spPr>
        <p:txBody>
          <a:bodyPr/>
          <a:lstStyle/>
          <a:p>
            <a:r>
              <a:rPr lang="en-US" altLang="zh-CN" dirty="0" err="1"/>
              <a:t>ip_queue_xmit</a:t>
            </a:r>
            <a:r>
              <a:rPr lang="en-US" altLang="zh-CN" dirty="0"/>
              <a:t>()</a:t>
            </a:r>
            <a:r>
              <a:rPr lang="zh-CN" altLang="en-US" dirty="0"/>
              <a:t>函数</a:t>
            </a:r>
          </a:p>
          <a:p>
            <a:pPr lvl="1"/>
            <a:r>
              <a:rPr lang="en-US" altLang="zh-CN" sz="1662" dirty="0" err="1"/>
              <a:t>ip_queue_xmit</a:t>
            </a:r>
            <a:r>
              <a:rPr lang="en-US" altLang="zh-CN" sz="1662" dirty="0"/>
              <a:t>()</a:t>
            </a:r>
            <a:r>
              <a:rPr lang="zh-CN" altLang="en-US" sz="1662" dirty="0"/>
              <a:t>函数是</a:t>
            </a:r>
            <a:r>
              <a:rPr lang="en-US" altLang="zh-CN" sz="1662" dirty="0" err="1"/>
              <a:t>ip</a:t>
            </a:r>
            <a:r>
              <a:rPr lang="zh-CN" altLang="en-US" sz="1662" dirty="0"/>
              <a:t>层提供给</a:t>
            </a:r>
            <a:r>
              <a:rPr lang="en-US" altLang="zh-CN" sz="1662" dirty="0" err="1"/>
              <a:t>tcp</a:t>
            </a:r>
            <a:r>
              <a:rPr lang="zh-CN" altLang="en-US" sz="1662" dirty="0"/>
              <a:t>层发送回调，大多数</a:t>
            </a:r>
            <a:r>
              <a:rPr lang="en-US" altLang="zh-CN" sz="1662" dirty="0" err="1"/>
              <a:t>tcp</a:t>
            </a:r>
            <a:r>
              <a:rPr lang="zh-CN" altLang="en-US" sz="1662" dirty="0"/>
              <a:t>发送都会使用这个回调，</a:t>
            </a:r>
            <a:r>
              <a:rPr lang="en-US" altLang="zh-CN" sz="1662" dirty="0" err="1"/>
              <a:t>tcp</a:t>
            </a:r>
            <a:r>
              <a:rPr lang="zh-CN" altLang="en-US" sz="1662" dirty="0"/>
              <a:t>层使用</a:t>
            </a:r>
            <a:r>
              <a:rPr lang="en-US" altLang="zh-CN" sz="1662" dirty="0" err="1"/>
              <a:t>tcp_transmit_skb</a:t>
            </a:r>
            <a:r>
              <a:rPr lang="zh-CN" altLang="en-US" sz="1662" dirty="0"/>
              <a:t>封装了</a:t>
            </a:r>
            <a:r>
              <a:rPr lang="en-US" altLang="zh-CN" sz="1662" dirty="0" err="1"/>
              <a:t>tcp</a:t>
            </a:r>
            <a:r>
              <a:rPr lang="zh-CN" altLang="en-US" sz="1662" dirty="0"/>
              <a:t>头之后，调用该函数，该函数提供了路由查找校验、封装</a:t>
            </a:r>
            <a:r>
              <a:rPr lang="en-US" altLang="zh-CN" sz="1662" dirty="0" err="1"/>
              <a:t>ip</a:t>
            </a:r>
            <a:r>
              <a:rPr lang="zh-CN" altLang="en-US" sz="1662" dirty="0"/>
              <a:t>头和</a:t>
            </a:r>
            <a:r>
              <a:rPr lang="en-US" altLang="zh-CN" sz="1662" dirty="0" err="1"/>
              <a:t>ip</a:t>
            </a:r>
            <a:r>
              <a:rPr lang="zh-CN" altLang="en-US" sz="1662" dirty="0"/>
              <a:t>选项的功能，封装完成之后调用</a:t>
            </a:r>
            <a:r>
              <a:rPr lang="en-US" altLang="zh-CN" sz="1662" dirty="0" err="1"/>
              <a:t>ip_local_out</a:t>
            </a:r>
            <a:r>
              <a:rPr lang="zh-CN" altLang="en-US" sz="1662" dirty="0"/>
              <a:t>发送数据包</a:t>
            </a:r>
            <a:endParaRPr lang="en-US" altLang="zh-CN" sz="1662"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网络层</a:t>
            </a:r>
            <a:endParaRPr kumimoji="1" lang="zh-CN" altLang="en-US" dirty="0"/>
          </a:p>
        </p:txBody>
      </p:sp>
      <p:pic>
        <p:nvPicPr>
          <p:cNvPr id="5" name="图片 4">
            <a:extLst>
              <a:ext uri="{FF2B5EF4-FFF2-40B4-BE49-F238E27FC236}">
                <a16:creationId xmlns:a16="http://schemas.microsoft.com/office/drawing/2014/main" id="{87492DEA-C885-429F-9258-9072B48234A5}"/>
              </a:ext>
            </a:extLst>
          </p:cNvPr>
          <p:cNvPicPr>
            <a:picLocks noChangeAspect="1"/>
          </p:cNvPicPr>
          <p:nvPr/>
        </p:nvPicPr>
        <p:blipFill>
          <a:blip r:embed="rId2"/>
          <a:stretch>
            <a:fillRect/>
          </a:stretch>
        </p:blipFill>
        <p:spPr>
          <a:xfrm>
            <a:off x="4704938" y="1244073"/>
            <a:ext cx="4281885" cy="5350158"/>
          </a:xfrm>
          <a:prstGeom prst="rect">
            <a:avLst/>
          </a:prstGeom>
        </p:spPr>
      </p:pic>
    </p:spTree>
    <p:extLst>
      <p:ext uri="{BB962C8B-B14F-4D97-AF65-F5344CB8AC3E}">
        <p14:creationId xmlns:p14="http://schemas.microsoft.com/office/powerpoint/2010/main" val="148306654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054193" cy="4985169"/>
          </a:xfrm>
        </p:spPr>
        <p:txBody>
          <a:bodyPr/>
          <a:lstStyle/>
          <a:p>
            <a:endParaRPr lang="en-US" altLang="zh-CN" sz="1662"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网络层</a:t>
            </a:r>
            <a:endParaRPr kumimoji="1" lang="zh-CN" altLang="en-US" dirty="0"/>
          </a:p>
        </p:txBody>
      </p:sp>
      <p:pic>
        <p:nvPicPr>
          <p:cNvPr id="8" name="图片 7">
            <a:extLst>
              <a:ext uri="{FF2B5EF4-FFF2-40B4-BE49-F238E27FC236}">
                <a16:creationId xmlns:a16="http://schemas.microsoft.com/office/drawing/2014/main" id="{363E5D80-D816-4C63-AB7B-26B46A62715A}"/>
              </a:ext>
            </a:extLst>
          </p:cNvPr>
          <p:cNvPicPr>
            <a:picLocks noChangeAspect="1"/>
          </p:cNvPicPr>
          <p:nvPr/>
        </p:nvPicPr>
        <p:blipFill>
          <a:blip r:embed="rId2"/>
          <a:stretch>
            <a:fillRect/>
          </a:stretch>
        </p:blipFill>
        <p:spPr>
          <a:xfrm>
            <a:off x="180739" y="1567871"/>
            <a:ext cx="4457732" cy="4545656"/>
          </a:xfrm>
          <a:prstGeom prst="rect">
            <a:avLst/>
          </a:prstGeom>
        </p:spPr>
      </p:pic>
      <p:pic>
        <p:nvPicPr>
          <p:cNvPr id="10" name="图片 9">
            <a:extLst>
              <a:ext uri="{FF2B5EF4-FFF2-40B4-BE49-F238E27FC236}">
                <a16:creationId xmlns:a16="http://schemas.microsoft.com/office/drawing/2014/main" id="{54434018-0671-4A4E-8B93-9B2BC053A92E}"/>
              </a:ext>
            </a:extLst>
          </p:cNvPr>
          <p:cNvPicPr>
            <a:picLocks noChangeAspect="1"/>
          </p:cNvPicPr>
          <p:nvPr/>
        </p:nvPicPr>
        <p:blipFill>
          <a:blip r:embed="rId3"/>
          <a:stretch>
            <a:fillRect/>
          </a:stretch>
        </p:blipFill>
        <p:spPr>
          <a:xfrm>
            <a:off x="4239656" y="2881751"/>
            <a:ext cx="4255508" cy="2224470"/>
          </a:xfrm>
          <a:prstGeom prst="rect">
            <a:avLst/>
          </a:prstGeom>
        </p:spPr>
      </p:pic>
    </p:spTree>
    <p:extLst>
      <p:ext uri="{BB962C8B-B14F-4D97-AF65-F5344CB8AC3E}">
        <p14:creationId xmlns:p14="http://schemas.microsoft.com/office/powerpoint/2010/main" val="242419656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zh-CN" altLang="en-US" dirty="0"/>
              <a:t>套接字层</a:t>
            </a:r>
            <a:endParaRPr lang="en-US" altLang="zh-CN" dirty="0"/>
          </a:p>
          <a:p>
            <a:pPr>
              <a:lnSpc>
                <a:spcPct val="150000"/>
              </a:lnSpc>
            </a:pPr>
            <a:r>
              <a:rPr lang="en-US" altLang="zh-CN" dirty="0"/>
              <a:t>2.	</a:t>
            </a:r>
            <a:r>
              <a:rPr lang="zh-CN" altLang="en-US" dirty="0"/>
              <a:t>传输层</a:t>
            </a:r>
            <a:endParaRPr lang="en-US" altLang="zh-CN" dirty="0"/>
          </a:p>
          <a:p>
            <a:pPr>
              <a:lnSpc>
                <a:spcPct val="150000"/>
              </a:lnSpc>
            </a:pPr>
            <a:r>
              <a:rPr lang="en-US" altLang="zh-CN" dirty="0"/>
              <a:t>3.	</a:t>
            </a:r>
            <a:r>
              <a:rPr lang="zh-CN" altLang="en-US" dirty="0"/>
              <a:t>网络层</a:t>
            </a:r>
            <a:endParaRPr lang="en-US" altLang="zh-CN" dirty="0"/>
          </a:p>
          <a:p>
            <a:pPr>
              <a:lnSpc>
                <a:spcPct val="150000"/>
              </a:lnSpc>
            </a:pPr>
            <a:r>
              <a:rPr lang="en-US" altLang="zh-CN" dirty="0">
                <a:solidFill>
                  <a:srgbClr val="C00000"/>
                </a:solidFill>
              </a:rPr>
              <a:t>4.	</a:t>
            </a:r>
            <a:r>
              <a:rPr lang="zh-CN" altLang="en-US" dirty="0">
                <a:solidFill>
                  <a:srgbClr val="C00000"/>
                </a:solidFill>
              </a:rPr>
              <a:t>数据链路层</a:t>
            </a:r>
            <a:endParaRPr lang="en-US" altLang="zh-CN" dirty="0">
              <a:solidFill>
                <a:srgbClr val="C00000"/>
              </a:solidFill>
            </a:endParaRPr>
          </a:p>
        </p:txBody>
      </p:sp>
    </p:spTree>
    <p:extLst>
      <p:ext uri="{BB962C8B-B14F-4D97-AF65-F5344CB8AC3E}">
        <p14:creationId xmlns:p14="http://schemas.microsoft.com/office/powerpoint/2010/main" val="405428240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en-US" altLang="zh-CN" dirty="0" err="1"/>
              <a:t>net_device</a:t>
            </a:r>
            <a:r>
              <a:rPr lang="zh-CN" altLang="en-US" dirty="0"/>
              <a:t>结构体</a:t>
            </a:r>
            <a:endParaRPr lang="en-US" altLang="zh-CN" dirty="0"/>
          </a:p>
          <a:p>
            <a:pPr lvl="1"/>
            <a:r>
              <a:rPr lang="zh-CN" altLang="en-US" dirty="0"/>
              <a:t>存储着特定网络设备的所有信息</a:t>
            </a:r>
          </a:p>
          <a:p>
            <a:pPr lvl="2"/>
            <a:r>
              <a:rPr lang="zh-CN" altLang="en-US" sz="1477" dirty="0"/>
              <a:t>硬件信息：与网络设备相关的底层硬件信息，如果是虚拟网络设备，则这部分信息无效</a:t>
            </a:r>
          </a:p>
          <a:p>
            <a:pPr lvl="2"/>
            <a:r>
              <a:rPr lang="zh-CN" altLang="en-US" sz="1477" dirty="0"/>
              <a:t>设备操作接口：包括操作数据或控制设备的函数接口，如发送数据报的接口、激活和管理设备的接口</a:t>
            </a:r>
            <a:endParaRPr lang="en-US" altLang="zh-CN" dirty="0"/>
          </a:p>
          <a:p>
            <a:pPr lvl="1"/>
            <a:r>
              <a:rPr lang="zh-CN" altLang="en-US" dirty="0">
                <a:solidFill>
                  <a:srgbClr val="000000"/>
                </a:solidFill>
              </a:rPr>
              <a:t>注册后的</a:t>
            </a:r>
            <a:r>
              <a:rPr lang="en-US" altLang="zh-CN" dirty="0" err="1">
                <a:solidFill>
                  <a:srgbClr val="000000"/>
                </a:solidFill>
              </a:rPr>
              <a:t>net_device</a:t>
            </a:r>
            <a:r>
              <a:rPr lang="zh-CN" altLang="en-US" dirty="0">
                <a:solidFill>
                  <a:srgbClr val="000000"/>
                </a:solidFill>
              </a:rPr>
              <a:t>实例会链入一个全局链表</a:t>
            </a:r>
            <a:r>
              <a:rPr lang="en-US" altLang="zh-CN" dirty="0" err="1">
                <a:solidFill>
                  <a:schemeClr val="accent4"/>
                </a:solidFill>
              </a:rPr>
              <a:t>dev_base</a:t>
            </a:r>
            <a:r>
              <a:rPr lang="zh-CN" altLang="en-US" dirty="0">
                <a:solidFill>
                  <a:srgbClr val="000000"/>
                </a:solidFill>
              </a:rPr>
              <a:t>中，同时，还会加入到</a:t>
            </a:r>
            <a:r>
              <a:rPr lang="en-US" altLang="zh-CN" dirty="0" err="1">
                <a:solidFill>
                  <a:srgbClr val="FF0000"/>
                </a:solidFill>
              </a:rPr>
              <a:t>dev_name_head</a:t>
            </a:r>
            <a:r>
              <a:rPr lang="zh-CN" altLang="en-US" dirty="0">
                <a:solidFill>
                  <a:srgbClr val="000000"/>
                </a:solidFill>
              </a:rPr>
              <a:t>和</a:t>
            </a:r>
            <a:r>
              <a:rPr lang="en-US" altLang="zh-CN" dirty="0" err="1">
                <a:solidFill>
                  <a:srgbClr val="7030A0"/>
                </a:solidFill>
              </a:rPr>
              <a:t>dev_index_head</a:t>
            </a:r>
            <a:r>
              <a:rPr lang="zh-CN" altLang="en-US" dirty="0">
                <a:solidFill>
                  <a:srgbClr val="000000"/>
                </a:solidFill>
              </a:rPr>
              <a:t>这两个散列表中</a:t>
            </a:r>
            <a:endParaRPr lang="en-US" altLang="zh-CN" dirty="0">
              <a:solidFill>
                <a:srgbClr val="000000"/>
              </a:solidFill>
            </a:endParaRPr>
          </a:p>
          <a:p>
            <a:pPr lvl="1"/>
            <a:endParaRPr lang="en-US" altLang="zh-CN" dirty="0"/>
          </a:p>
          <a:p>
            <a:endParaRPr lang="en-US" altLang="zh-CN" dirty="0"/>
          </a:p>
          <a:p>
            <a:endParaRPr lang="en-US" altLang="zh-CN" dirty="0"/>
          </a:p>
          <a:p>
            <a:endParaRPr lang="en-US" altLang="zh-CN" dirty="0"/>
          </a:p>
          <a:p>
            <a:pPr lvl="1"/>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pic>
        <p:nvPicPr>
          <p:cNvPr id="5" name="Picture 2">
            <a:extLst>
              <a:ext uri="{FF2B5EF4-FFF2-40B4-BE49-F238E27FC236}">
                <a16:creationId xmlns:a16="http://schemas.microsoft.com/office/drawing/2014/main" id="{1EEE52BC-D75D-4B0C-9077-C00D344B5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88" y="4027220"/>
            <a:ext cx="5418080" cy="2434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a:extLst>
              <a:ext uri="{FF2B5EF4-FFF2-40B4-BE49-F238E27FC236}">
                <a16:creationId xmlns:a16="http://schemas.microsoft.com/office/drawing/2014/main" id="{C2DF15DE-005B-46EC-9D38-D31B418CB7C6}"/>
              </a:ext>
            </a:extLst>
          </p:cNvPr>
          <p:cNvGrpSpPr/>
          <p:nvPr/>
        </p:nvGrpSpPr>
        <p:grpSpPr>
          <a:xfrm>
            <a:off x="2843808" y="4426034"/>
            <a:ext cx="3855198" cy="2035259"/>
            <a:chOff x="1642567" y="3404989"/>
            <a:chExt cx="5449713" cy="2818438"/>
          </a:xfrm>
        </p:grpSpPr>
        <p:cxnSp>
          <p:nvCxnSpPr>
            <p:cNvPr id="7" name="直接箭头连接符 6">
              <a:extLst>
                <a:ext uri="{FF2B5EF4-FFF2-40B4-BE49-F238E27FC236}">
                  <a16:creationId xmlns:a16="http://schemas.microsoft.com/office/drawing/2014/main" id="{8C1C3BBD-561F-4561-8576-8AA9FBC2B356}"/>
                </a:ext>
              </a:extLst>
            </p:cNvPr>
            <p:cNvCxnSpPr/>
            <p:nvPr/>
          </p:nvCxnSpPr>
          <p:spPr bwMode="auto">
            <a:xfrm>
              <a:off x="1678485" y="3789040"/>
              <a:ext cx="28803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直接箭头连接符 7">
              <a:extLst>
                <a:ext uri="{FF2B5EF4-FFF2-40B4-BE49-F238E27FC236}">
                  <a16:creationId xmlns:a16="http://schemas.microsoft.com/office/drawing/2014/main" id="{8D480A93-2CB5-4AC0-9A50-1FC81CABF770}"/>
                </a:ext>
              </a:extLst>
            </p:cNvPr>
            <p:cNvCxnSpPr/>
            <p:nvPr/>
          </p:nvCxnSpPr>
          <p:spPr bwMode="auto">
            <a:xfrm>
              <a:off x="1950443" y="3789040"/>
              <a:ext cx="16074" cy="432048"/>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866CDBF7-3AA9-47D3-988D-8C7A8CDF1D71}"/>
                </a:ext>
              </a:extLst>
            </p:cNvPr>
            <p:cNvCxnSpPr/>
            <p:nvPr/>
          </p:nvCxnSpPr>
          <p:spPr bwMode="auto">
            <a:xfrm flipV="1">
              <a:off x="1950443" y="4193763"/>
              <a:ext cx="841201" cy="273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a:extLst>
                <a:ext uri="{FF2B5EF4-FFF2-40B4-BE49-F238E27FC236}">
                  <a16:creationId xmlns:a16="http://schemas.microsoft.com/office/drawing/2014/main" id="{AD1C6771-133D-44C7-9928-3BDB8B08DED0}"/>
                </a:ext>
              </a:extLst>
            </p:cNvPr>
            <p:cNvCxnSpPr/>
            <p:nvPr/>
          </p:nvCxnSpPr>
          <p:spPr bwMode="auto">
            <a:xfrm flipV="1">
              <a:off x="3131840" y="4553873"/>
              <a:ext cx="1224136" cy="1"/>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id="{EF519FA9-74DF-424F-BE29-A1B5C26DAB68}"/>
                </a:ext>
              </a:extLst>
            </p:cNvPr>
            <p:cNvCxnSpPr/>
            <p:nvPr/>
          </p:nvCxnSpPr>
          <p:spPr bwMode="auto">
            <a:xfrm flipV="1">
              <a:off x="4355976" y="4193764"/>
              <a:ext cx="0" cy="36011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1DC2C064-9613-43EB-A6D3-F8072FFF8460}"/>
                </a:ext>
              </a:extLst>
            </p:cNvPr>
            <p:cNvCxnSpPr/>
            <p:nvPr/>
          </p:nvCxnSpPr>
          <p:spPr bwMode="auto">
            <a:xfrm>
              <a:off x="4355976" y="4193763"/>
              <a:ext cx="504056"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5F46BF26-A5C2-49EF-A385-82C5ABD43002}"/>
                </a:ext>
              </a:extLst>
            </p:cNvPr>
            <p:cNvCxnSpPr/>
            <p:nvPr/>
          </p:nvCxnSpPr>
          <p:spPr bwMode="auto">
            <a:xfrm>
              <a:off x="6588224" y="4193763"/>
              <a:ext cx="504056"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B99061D6-1E71-4E0B-9889-8A4B85D5F917}"/>
                </a:ext>
              </a:extLst>
            </p:cNvPr>
            <p:cNvCxnSpPr/>
            <p:nvPr/>
          </p:nvCxnSpPr>
          <p:spPr bwMode="auto">
            <a:xfrm flipV="1">
              <a:off x="6581750" y="4193764"/>
              <a:ext cx="6474" cy="36010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E7E459D2-C19D-4FD6-8288-F8BE3E1F49F8}"/>
                </a:ext>
              </a:extLst>
            </p:cNvPr>
            <p:cNvCxnSpPr/>
            <p:nvPr/>
          </p:nvCxnSpPr>
          <p:spPr bwMode="auto">
            <a:xfrm flipV="1">
              <a:off x="5357614" y="4553873"/>
              <a:ext cx="1224136" cy="1"/>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F3D16169-7485-4ADA-A51C-BEF2C1D432D6}"/>
                </a:ext>
              </a:extLst>
            </p:cNvPr>
            <p:cNvCxnSpPr/>
            <p:nvPr/>
          </p:nvCxnSpPr>
          <p:spPr bwMode="auto">
            <a:xfrm flipV="1">
              <a:off x="1950443" y="4725145"/>
              <a:ext cx="841201" cy="20492"/>
            </a:xfrm>
            <a:prstGeom prst="straightConnector1">
              <a:avLst/>
            </a:prstGeom>
            <a:ln>
              <a:solidFill>
                <a:srgbClr val="7030A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EA5EC197-3BD7-46B2-8DB1-5FB885C6CF0F}"/>
                </a:ext>
              </a:extLst>
            </p:cNvPr>
            <p:cNvCxnSpPr/>
            <p:nvPr/>
          </p:nvCxnSpPr>
          <p:spPr bwMode="auto">
            <a:xfrm flipV="1">
              <a:off x="3514775" y="4725143"/>
              <a:ext cx="1345257" cy="27326"/>
            </a:xfrm>
            <a:prstGeom prst="straightConnector1">
              <a:avLst/>
            </a:prstGeom>
            <a:ln>
              <a:solidFill>
                <a:srgbClr val="7030A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828BC3DA-2524-4B16-87B3-CB9413EBB719}"/>
                </a:ext>
              </a:extLst>
            </p:cNvPr>
            <p:cNvCxnSpPr/>
            <p:nvPr/>
          </p:nvCxnSpPr>
          <p:spPr bwMode="auto">
            <a:xfrm>
              <a:off x="1966517" y="6191427"/>
              <a:ext cx="4541500" cy="0"/>
            </a:xfrm>
            <a:prstGeom prst="straightConnector1">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7BCE0E6D-6745-4512-9C01-6E04353A2AA5}"/>
                </a:ext>
              </a:extLst>
            </p:cNvPr>
            <p:cNvCxnSpPr/>
            <p:nvPr/>
          </p:nvCxnSpPr>
          <p:spPr bwMode="auto">
            <a:xfrm>
              <a:off x="1966517" y="5328534"/>
              <a:ext cx="0" cy="894893"/>
            </a:xfrm>
            <a:prstGeom prst="straightConnector1">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A76D7946-6223-4701-B4FC-5EC4EC89FF04}"/>
                </a:ext>
              </a:extLst>
            </p:cNvPr>
            <p:cNvCxnSpPr/>
            <p:nvPr/>
          </p:nvCxnSpPr>
          <p:spPr bwMode="auto">
            <a:xfrm>
              <a:off x="1642567" y="5301208"/>
              <a:ext cx="323950" cy="0"/>
            </a:xfrm>
            <a:prstGeom prst="straightConnector1">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9B7CCA0E-BF83-4474-B3F5-20F69AA6453E}"/>
                </a:ext>
              </a:extLst>
            </p:cNvPr>
            <p:cNvCxnSpPr/>
            <p:nvPr/>
          </p:nvCxnSpPr>
          <p:spPr bwMode="auto">
            <a:xfrm>
              <a:off x="6444208" y="4752469"/>
              <a:ext cx="0" cy="1443632"/>
            </a:xfrm>
            <a:prstGeom prst="straightConnector1">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8F1CF027-490A-434D-B65D-AD965B5C584B}"/>
                </a:ext>
              </a:extLst>
            </p:cNvPr>
            <p:cNvCxnSpPr/>
            <p:nvPr/>
          </p:nvCxnSpPr>
          <p:spPr bwMode="auto">
            <a:xfrm>
              <a:off x="6444208" y="4738806"/>
              <a:ext cx="648072" cy="13663"/>
            </a:xfrm>
            <a:prstGeom prst="straightConnector1">
              <a:avLst/>
            </a:prstGeom>
            <a:ln>
              <a:solidFill>
                <a:srgbClr val="7030A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A4C530F2-9DB2-4EC4-8FE6-8D05CD736A65}"/>
                </a:ext>
              </a:extLst>
            </p:cNvPr>
            <p:cNvCxnSpPr/>
            <p:nvPr/>
          </p:nvCxnSpPr>
          <p:spPr bwMode="auto">
            <a:xfrm>
              <a:off x="2195736" y="3404989"/>
              <a:ext cx="0" cy="968831"/>
            </a:xfrm>
            <a:prstGeom prst="straightConnector1">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BCE36117-CF79-487F-A8D6-D7C92E4CE0F2}"/>
                </a:ext>
              </a:extLst>
            </p:cNvPr>
            <p:cNvCxnSpPr/>
            <p:nvPr/>
          </p:nvCxnSpPr>
          <p:spPr bwMode="auto">
            <a:xfrm>
              <a:off x="2195736" y="4349808"/>
              <a:ext cx="595908" cy="24010"/>
            </a:xfrm>
            <a:prstGeom prst="straightConnector1">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F1856E68-5702-4A56-A987-6968B8F59A79}"/>
                </a:ext>
              </a:extLst>
            </p:cNvPr>
            <p:cNvCxnSpPr/>
            <p:nvPr/>
          </p:nvCxnSpPr>
          <p:spPr bwMode="auto">
            <a:xfrm flipV="1">
              <a:off x="4608004" y="4373818"/>
              <a:ext cx="319659" cy="1"/>
            </a:xfrm>
            <a:prstGeom prst="straightConnector1">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直接箭头连接符 25">
              <a:extLst>
                <a:ext uri="{FF2B5EF4-FFF2-40B4-BE49-F238E27FC236}">
                  <a16:creationId xmlns:a16="http://schemas.microsoft.com/office/drawing/2014/main" id="{CBEE347A-503C-45DB-85C5-95EE6FA582E3}"/>
                </a:ext>
              </a:extLst>
            </p:cNvPr>
            <p:cNvCxnSpPr/>
            <p:nvPr/>
          </p:nvCxnSpPr>
          <p:spPr bwMode="auto">
            <a:xfrm>
              <a:off x="4629709" y="3645024"/>
              <a:ext cx="0" cy="704784"/>
            </a:xfrm>
            <a:prstGeom prst="straightConnector1">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F8E3E72F-65E8-4F0C-A07A-C03442C30275}"/>
                </a:ext>
              </a:extLst>
            </p:cNvPr>
            <p:cNvCxnSpPr/>
            <p:nvPr/>
          </p:nvCxnSpPr>
          <p:spPr bwMode="auto">
            <a:xfrm>
              <a:off x="4231431" y="3404989"/>
              <a:ext cx="0" cy="240035"/>
            </a:xfrm>
            <a:prstGeom prst="straightConnector1">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53C21061-77E2-4F45-9B65-E112F6961EC5}"/>
                </a:ext>
              </a:extLst>
            </p:cNvPr>
            <p:cNvCxnSpPr/>
            <p:nvPr/>
          </p:nvCxnSpPr>
          <p:spPr bwMode="auto">
            <a:xfrm>
              <a:off x="4231431" y="3645024"/>
              <a:ext cx="398278" cy="0"/>
            </a:xfrm>
            <a:prstGeom prst="straightConnector1">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2C250FFA-E18F-4B1C-82C0-740712EC745D}"/>
                </a:ext>
              </a:extLst>
            </p:cNvPr>
            <p:cNvCxnSpPr/>
            <p:nvPr/>
          </p:nvCxnSpPr>
          <p:spPr bwMode="auto">
            <a:xfrm>
              <a:off x="1950443" y="4758910"/>
              <a:ext cx="0" cy="108012"/>
            </a:xfrm>
            <a:prstGeom prst="straightConnector1">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9D02490E-E720-428D-A4DE-9CC447BD9B13}"/>
                </a:ext>
              </a:extLst>
            </p:cNvPr>
            <p:cNvCxnSpPr/>
            <p:nvPr/>
          </p:nvCxnSpPr>
          <p:spPr bwMode="auto">
            <a:xfrm>
              <a:off x="1642567" y="4866922"/>
              <a:ext cx="288032" cy="0"/>
            </a:xfrm>
            <a:prstGeom prst="straightConnector1">
              <a:avLst/>
            </a:prstGeom>
            <a:ln>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97074FAA-83B3-402B-9C0B-222E3F1DE2E5}"/>
                </a:ext>
              </a:extLst>
            </p:cNvPr>
            <p:cNvCxnSpPr/>
            <p:nvPr/>
          </p:nvCxnSpPr>
          <p:spPr bwMode="auto">
            <a:xfrm flipV="1">
              <a:off x="5580112" y="4373819"/>
              <a:ext cx="1512168" cy="1"/>
            </a:xfrm>
            <a:prstGeom prst="straightConnector1">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65344822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准备工作</a:t>
            </a:r>
            <a:endParaRPr lang="en-US" altLang="zh-CN" dirty="0"/>
          </a:p>
          <a:p>
            <a:pPr lvl="1"/>
            <a:r>
              <a:rPr kumimoji="1" lang="zh-CN" altLang="en-US" dirty="0"/>
              <a:t>设备的开启和关闭</a:t>
            </a:r>
            <a:endParaRPr kumimoji="1" lang="en-US" altLang="zh-CN" dirty="0"/>
          </a:p>
          <a:p>
            <a:pPr lvl="2"/>
            <a:r>
              <a:rPr lang="zh-CN" altLang="en-US" sz="1477" dirty="0"/>
              <a:t>当</a:t>
            </a:r>
            <a:r>
              <a:rPr lang="en-US" altLang="zh-CN" sz="1477" dirty="0" err="1"/>
              <a:t>net_device</a:t>
            </a:r>
            <a:r>
              <a:rPr lang="en-US" altLang="zh-CN" sz="1477" dirty="0"/>
              <a:t>-&gt;state</a:t>
            </a:r>
            <a:r>
              <a:rPr lang="zh-CN" altLang="en-US" sz="1477" dirty="0"/>
              <a:t>中的</a:t>
            </a:r>
            <a:r>
              <a:rPr lang="en-US" altLang="zh-CN" sz="1477" dirty="0"/>
              <a:t>__LINK_STATE_START</a:t>
            </a:r>
            <a:r>
              <a:rPr lang="zh-CN" altLang="en-US" sz="1477" dirty="0"/>
              <a:t>标志被设置时，设备就可被视为已开启</a:t>
            </a:r>
            <a:endParaRPr lang="en-US" altLang="zh-CN" sz="1477" dirty="0"/>
          </a:p>
          <a:p>
            <a:pPr lvl="2"/>
            <a:r>
              <a:rPr lang="zh-CN" altLang="en-US" sz="1477" dirty="0"/>
              <a:t>当设备</a:t>
            </a:r>
            <a:r>
              <a:rPr lang="en-US" altLang="zh-CN" sz="1477" dirty="0" err="1"/>
              <a:t>dev_open</a:t>
            </a:r>
            <a:r>
              <a:rPr lang="zh-CN" altLang="en-US" sz="1477" dirty="0"/>
              <a:t>时，这个标识通常就会被设置</a:t>
            </a:r>
            <a:endParaRPr lang="en-US" altLang="zh-CN" sz="1477" dirty="0"/>
          </a:p>
          <a:p>
            <a:pPr lvl="2"/>
            <a:r>
              <a:rPr lang="zh-CN" altLang="en-US" sz="1477" dirty="0"/>
              <a:t>当设备</a:t>
            </a:r>
            <a:r>
              <a:rPr lang="en-US" altLang="zh-CN" sz="1477" dirty="0" err="1"/>
              <a:t>dev_close</a:t>
            </a:r>
            <a:r>
              <a:rPr lang="zh-CN" altLang="en-US" sz="1477" dirty="0"/>
              <a:t>时，这个标识通常就会被清除</a:t>
            </a:r>
            <a:endParaRPr lang="en-US" altLang="zh-CN" dirty="0"/>
          </a:p>
          <a:p>
            <a:pPr lvl="1"/>
            <a:r>
              <a:rPr lang="zh-CN" altLang="en-US" dirty="0"/>
              <a:t>队列</a:t>
            </a:r>
            <a:endParaRPr lang="en-US" altLang="zh-CN" dirty="0"/>
          </a:p>
          <a:p>
            <a:pPr lvl="2"/>
            <a:r>
              <a:rPr lang="zh-CN" altLang="en-US" sz="1477" dirty="0"/>
              <a:t>在</a:t>
            </a:r>
            <a:r>
              <a:rPr lang="en-US" altLang="zh-CN" sz="1477" dirty="0"/>
              <a:t>IP</a:t>
            </a:r>
            <a:r>
              <a:rPr lang="zh-CN" altLang="en-US" sz="1477" dirty="0"/>
              <a:t>栈和</a:t>
            </a:r>
            <a:r>
              <a:rPr lang="en-US" altLang="zh-CN" sz="1477" dirty="0"/>
              <a:t>NIC</a:t>
            </a:r>
            <a:r>
              <a:rPr lang="zh-CN" altLang="en-US" sz="1477" dirty="0"/>
              <a:t>驱动之间，存在一个驱动队列，每个队列都有一个指针指向其相关关联的设备，以及一个指针指向存储输入</a:t>
            </a:r>
            <a:r>
              <a:rPr lang="en-US" altLang="zh-CN" sz="1477" dirty="0"/>
              <a:t>/</a:t>
            </a:r>
            <a:r>
              <a:rPr lang="zh-CN" altLang="en-US" sz="1477" dirty="0"/>
              <a:t>输出缓冲区的</a:t>
            </a:r>
            <a:r>
              <a:rPr lang="en-US" altLang="zh-CN" sz="1477" dirty="0" err="1"/>
              <a:t>skb_buff</a:t>
            </a:r>
            <a:r>
              <a:rPr lang="zh-CN" altLang="en-US" sz="1477" dirty="0"/>
              <a:t>。</a:t>
            </a:r>
            <a:endParaRPr lang="en-US" altLang="zh-CN" sz="1477" dirty="0"/>
          </a:p>
          <a:p>
            <a:pPr lvl="2"/>
            <a:r>
              <a:rPr lang="zh-CN" altLang="en-US" sz="1477" dirty="0"/>
              <a:t>协议栈向设备发送数据包时需调用</a:t>
            </a:r>
            <a:r>
              <a:rPr lang="en-US" altLang="zh-CN" sz="1477" dirty="0" err="1"/>
              <a:t>dev_queue_xmit</a:t>
            </a:r>
            <a:r>
              <a:rPr lang="en-US" altLang="zh-CN" sz="1477" dirty="0"/>
              <a:t>()</a:t>
            </a:r>
            <a:r>
              <a:rPr lang="zh-CN" altLang="en-US" sz="1477" dirty="0"/>
              <a:t>，该函数对</a:t>
            </a:r>
            <a:r>
              <a:rPr lang="en-US" altLang="zh-CN" sz="1477" dirty="0"/>
              <a:t>SKB</a:t>
            </a:r>
            <a:r>
              <a:rPr lang="zh-CN" altLang="en-US" sz="1477" dirty="0"/>
              <a:t>进行排队，最终由底层设备驱动程序进行传输。</a:t>
            </a:r>
          </a:p>
          <a:p>
            <a:pPr lvl="2"/>
            <a:endParaRPr kumimoji="1" lang="en-US" altLang="zh-CN" dirty="0"/>
          </a:p>
          <a:p>
            <a:pPr lvl="1"/>
            <a:endParaRPr lang="en-US" altLang="zh-CN" dirty="0"/>
          </a:p>
          <a:p>
            <a:pPr lvl="1"/>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pic>
        <p:nvPicPr>
          <p:cNvPr id="4" name="图片 3">
            <a:extLst>
              <a:ext uri="{FF2B5EF4-FFF2-40B4-BE49-F238E27FC236}">
                <a16:creationId xmlns:a16="http://schemas.microsoft.com/office/drawing/2014/main" id="{C7775063-D6D4-47BD-A4BD-6CE9462B24F7}"/>
              </a:ext>
            </a:extLst>
          </p:cNvPr>
          <p:cNvPicPr>
            <a:picLocks noChangeAspect="1"/>
          </p:cNvPicPr>
          <p:nvPr/>
        </p:nvPicPr>
        <p:blipFill>
          <a:blip r:embed="rId2"/>
          <a:stretch>
            <a:fillRect/>
          </a:stretch>
        </p:blipFill>
        <p:spPr>
          <a:xfrm>
            <a:off x="4372593" y="4517780"/>
            <a:ext cx="3456384" cy="2032396"/>
          </a:xfrm>
          <a:prstGeom prst="rect">
            <a:avLst/>
          </a:prstGeom>
        </p:spPr>
      </p:pic>
    </p:spTree>
    <p:extLst>
      <p:ext uri="{BB962C8B-B14F-4D97-AF65-F5344CB8AC3E}">
        <p14:creationId xmlns:p14="http://schemas.microsoft.com/office/powerpoint/2010/main" val="62606152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轮询与中断</a:t>
            </a:r>
            <a:endParaRPr kumimoji="1" lang="en-US" altLang="zh-CN" dirty="0"/>
          </a:p>
          <a:p>
            <a:pPr lvl="1"/>
            <a:r>
              <a:rPr lang="zh-CN" altLang="en-US" dirty="0"/>
              <a:t>轮询</a:t>
            </a:r>
            <a:endParaRPr lang="en-US" altLang="zh-CN" dirty="0"/>
          </a:p>
          <a:p>
            <a:pPr lvl="2"/>
            <a:r>
              <a:rPr lang="en-US" altLang="zh-CN" dirty="0"/>
              <a:t>I/O</a:t>
            </a:r>
            <a:r>
              <a:rPr lang="zh-CN" altLang="en-US" dirty="0"/>
              <a:t>设备设置状态寄存器，用于描述设备当前的工作状态。</a:t>
            </a:r>
            <a:endParaRPr lang="en-US" altLang="zh-CN" dirty="0"/>
          </a:p>
          <a:p>
            <a:pPr lvl="2"/>
            <a:r>
              <a:rPr lang="zh-CN" altLang="en-US" dirty="0"/>
              <a:t>通过不断查询设备的状态寄存器，</a:t>
            </a:r>
            <a:r>
              <a:rPr lang="en-US" altLang="zh-CN" dirty="0"/>
              <a:t>CPU</a:t>
            </a:r>
            <a:r>
              <a:rPr lang="zh-CN" altLang="en-US" dirty="0"/>
              <a:t>就可以了解设备的状态，从而进行</a:t>
            </a:r>
            <a:r>
              <a:rPr lang="en-US" altLang="zh-CN" dirty="0"/>
              <a:t>I/O</a:t>
            </a:r>
            <a:r>
              <a:rPr lang="zh-CN" altLang="en-US" dirty="0"/>
              <a:t>操作。</a:t>
            </a:r>
            <a:endParaRPr lang="en-US" altLang="zh-CN" dirty="0"/>
          </a:p>
          <a:p>
            <a:pPr lvl="3"/>
            <a:r>
              <a:rPr lang="zh-CN" altLang="en-US" dirty="0">
                <a:solidFill>
                  <a:srgbClr val="292929"/>
                </a:solidFill>
              </a:rPr>
              <a:t>为了节约</a:t>
            </a:r>
            <a:r>
              <a:rPr lang="en-US" altLang="zh-CN" dirty="0">
                <a:solidFill>
                  <a:srgbClr val="292929"/>
                </a:solidFill>
              </a:rPr>
              <a:t>CPU</a:t>
            </a:r>
            <a:r>
              <a:rPr lang="zh-CN" altLang="en-US" dirty="0">
                <a:solidFill>
                  <a:srgbClr val="292929"/>
                </a:solidFill>
              </a:rPr>
              <a:t>资源，查询工作不是连续的，而是定时进行。</a:t>
            </a:r>
            <a:endParaRPr kumimoji="1" lang="en-US" altLang="zh-CN" dirty="0"/>
          </a:p>
          <a:p>
            <a:pPr lvl="1"/>
            <a:endParaRPr lang="en-US" altLang="zh-CN" dirty="0"/>
          </a:p>
          <a:p>
            <a:pPr lvl="1"/>
            <a:r>
              <a:rPr lang="zh-CN" altLang="en-US" dirty="0"/>
              <a:t>中断</a:t>
            </a:r>
            <a:endParaRPr lang="en-US" altLang="zh-CN" dirty="0"/>
          </a:p>
          <a:p>
            <a:pPr lvl="2"/>
            <a:r>
              <a:rPr lang="zh-CN" altLang="en-US" dirty="0"/>
              <a:t>设备在自己发生状态改变时将主动发送一个信号给处理器。</a:t>
            </a:r>
            <a:endParaRPr lang="en-US" altLang="zh-CN" dirty="0"/>
          </a:p>
          <a:p>
            <a:pPr lvl="2"/>
            <a:r>
              <a:rPr lang="zh-CN" altLang="en-US" dirty="0"/>
              <a:t>处理器接收到这一通知信号时，会挂起当前正在执行的任务转而去处理响应外设的中断请求。</a:t>
            </a:r>
            <a:endParaRPr lang="en-US" altLang="zh-CN" dirty="0"/>
          </a:p>
          <a:p>
            <a:pPr lvl="1"/>
            <a:endParaRPr kumimoji="1" lang="en-US" altLang="zh-CN" dirty="0"/>
          </a:p>
          <a:p>
            <a:pPr lvl="1"/>
            <a:r>
              <a:rPr kumimoji="1" lang="zh-CN" altLang="en-US" dirty="0"/>
              <a:t>轮询和中断的折中</a:t>
            </a:r>
            <a:endParaRPr kumimoji="1" lang="en-US" altLang="zh-CN" dirty="0"/>
          </a:p>
          <a:p>
            <a:pPr lvl="2"/>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spTree>
    <p:extLst>
      <p:ext uri="{BB962C8B-B14F-4D97-AF65-F5344CB8AC3E}">
        <p14:creationId xmlns:p14="http://schemas.microsoft.com/office/powerpoint/2010/main" val="204972579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718882" cy="4985169"/>
          </a:xfrm>
        </p:spPr>
        <p:txBody>
          <a:bodyPr/>
          <a:lstStyle/>
          <a:p>
            <a:r>
              <a:rPr lang="en-US" altLang="zh-CN" dirty="0" err="1"/>
              <a:t>s</a:t>
            </a:r>
            <a:r>
              <a:rPr kumimoji="1" lang="en-US" altLang="zh-CN" dirty="0" err="1"/>
              <a:t>oftnet_data</a:t>
            </a:r>
            <a:r>
              <a:rPr kumimoji="1" lang="zh-CN" altLang="en-US" dirty="0"/>
              <a:t>结构体</a:t>
            </a:r>
            <a:endParaRPr lang="en-US" altLang="zh-CN" dirty="0"/>
          </a:p>
          <a:p>
            <a:pPr lvl="1"/>
            <a:r>
              <a:rPr kumimoji="1" lang="zh-CN" altLang="en-US" dirty="0"/>
              <a:t>描述了与网络软中断处理相关的报文输入和输出队列，每个</a:t>
            </a:r>
            <a:r>
              <a:rPr kumimoji="1" lang="en-US" altLang="zh-CN" dirty="0"/>
              <a:t>CPU</a:t>
            </a:r>
            <a:r>
              <a:rPr kumimoji="1" lang="zh-CN" altLang="en-US" dirty="0"/>
              <a:t>有一个单独的</a:t>
            </a:r>
            <a:r>
              <a:rPr kumimoji="1" lang="en-US" altLang="zh-CN" dirty="0" err="1"/>
              <a:t>softnet_data</a:t>
            </a:r>
            <a:r>
              <a:rPr lang="zh-CN" altLang="en-US" dirty="0"/>
              <a:t>实例</a:t>
            </a:r>
            <a:endParaRPr lang="en-US" altLang="zh-CN" dirty="0"/>
          </a:p>
          <a:p>
            <a:pPr lvl="1"/>
            <a:r>
              <a:rPr kumimoji="1" lang="en-US" altLang="zh-CN" dirty="0" err="1"/>
              <a:t>softnet_data</a:t>
            </a:r>
            <a:r>
              <a:rPr kumimoji="1" lang="zh-CN" altLang="en-US" dirty="0"/>
              <a:t>在接口层与网络层之间起着承上启下的作用</a:t>
            </a:r>
            <a:endParaRPr kumimoji="1" lang="en-US" altLang="zh-CN" dirty="0"/>
          </a:p>
          <a:p>
            <a:pPr lvl="1"/>
            <a:r>
              <a:rPr lang="zh-CN" altLang="en-US" dirty="0"/>
              <a:t>关键成员变量</a:t>
            </a:r>
            <a:endParaRPr lang="en-US" altLang="zh-CN" dirty="0"/>
          </a:p>
          <a:p>
            <a:pPr lvl="2"/>
            <a:r>
              <a:rPr lang="en-US" altLang="zh-CN" sz="1477" dirty="0" err="1"/>
              <a:t>output_queue</a:t>
            </a:r>
            <a:r>
              <a:rPr lang="zh-CN" altLang="en-US" sz="1477" dirty="0"/>
              <a:t>：数据包输出软中断中输出数据包的网络设备队列</a:t>
            </a:r>
            <a:endParaRPr lang="en-US" altLang="zh-CN" sz="1477" dirty="0"/>
          </a:p>
          <a:p>
            <a:pPr lvl="2"/>
            <a:r>
              <a:rPr lang="en-US" altLang="zh-CN" sz="1477" dirty="0" err="1"/>
              <a:t>input_pkt_queue</a:t>
            </a:r>
            <a:r>
              <a:rPr lang="zh-CN" altLang="en-US" sz="1477" dirty="0"/>
              <a:t>：非</a:t>
            </a:r>
            <a:r>
              <a:rPr lang="en-US" altLang="zh-CN" sz="1477" dirty="0"/>
              <a:t>NAPI</a:t>
            </a:r>
            <a:r>
              <a:rPr lang="zh-CN" altLang="en-US" sz="1477" dirty="0"/>
              <a:t>的接口层缓存队列</a:t>
            </a:r>
            <a:endParaRPr lang="en-US" altLang="zh-CN" sz="1477" dirty="0"/>
          </a:p>
          <a:p>
            <a:pPr lvl="2"/>
            <a:r>
              <a:rPr lang="en-US" altLang="zh-CN" sz="1477" dirty="0" err="1"/>
              <a:t>poll_list</a:t>
            </a:r>
            <a:r>
              <a:rPr lang="zh-CN" altLang="en-US" sz="1477" dirty="0"/>
              <a:t>：网络轮询队列</a:t>
            </a:r>
            <a:endParaRPr lang="en-US" altLang="zh-CN" sz="1477" dirty="0"/>
          </a:p>
          <a:p>
            <a:pPr lvl="2"/>
            <a:r>
              <a:rPr lang="en-US" altLang="zh-CN" sz="1477" dirty="0" err="1"/>
              <a:t>completion_queue</a:t>
            </a:r>
            <a:r>
              <a:rPr lang="zh-CN" altLang="en-US" sz="1477" dirty="0"/>
              <a:t>：完成发送数据包的等待释放队列</a:t>
            </a:r>
            <a:endParaRPr lang="en-US" altLang="zh-CN" sz="1477" dirty="0"/>
          </a:p>
          <a:p>
            <a:pPr lvl="2"/>
            <a:r>
              <a:rPr lang="en-US" altLang="zh-CN" sz="1477" dirty="0" err="1"/>
              <a:t>backlog_dev</a:t>
            </a:r>
            <a:r>
              <a:rPr lang="zh-CN" altLang="en-US" sz="1477" dirty="0"/>
              <a:t>：用于非</a:t>
            </a:r>
            <a:r>
              <a:rPr lang="en-US" altLang="zh-CN" sz="1477" dirty="0"/>
              <a:t>NAPI</a:t>
            </a:r>
            <a:r>
              <a:rPr lang="zh-CN" altLang="en-US" sz="1477" dirty="0"/>
              <a:t>驱动的虚拟网络设备，不代表具体的网络设备，用来兼容</a:t>
            </a:r>
            <a:r>
              <a:rPr lang="en-US" altLang="zh-CN" sz="1477" dirty="0"/>
              <a:t>NAPI</a:t>
            </a:r>
            <a:r>
              <a:rPr lang="zh-CN" altLang="en-US" sz="1477" dirty="0"/>
              <a:t>的驱动</a:t>
            </a:r>
            <a:endParaRPr lang="en-US" altLang="zh-CN" sz="1477" dirty="0"/>
          </a:p>
          <a:p>
            <a:pPr lvl="2"/>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pic>
        <p:nvPicPr>
          <p:cNvPr id="4" name="图片 3">
            <a:extLst>
              <a:ext uri="{FF2B5EF4-FFF2-40B4-BE49-F238E27FC236}">
                <a16:creationId xmlns:a16="http://schemas.microsoft.com/office/drawing/2014/main" id="{24CBDECC-5365-405D-A49B-17166ACBC7CA}"/>
              </a:ext>
            </a:extLst>
          </p:cNvPr>
          <p:cNvPicPr>
            <a:picLocks noChangeAspect="1"/>
          </p:cNvPicPr>
          <p:nvPr/>
        </p:nvPicPr>
        <p:blipFill>
          <a:blip r:embed="rId2"/>
          <a:stretch>
            <a:fillRect/>
          </a:stretch>
        </p:blipFill>
        <p:spPr>
          <a:xfrm>
            <a:off x="5103752" y="1833746"/>
            <a:ext cx="3936610" cy="4121073"/>
          </a:xfrm>
          <a:prstGeom prst="rect">
            <a:avLst/>
          </a:prstGeom>
        </p:spPr>
      </p:pic>
    </p:spTree>
    <p:extLst>
      <p:ext uri="{BB962C8B-B14F-4D97-AF65-F5344CB8AC3E}">
        <p14:creationId xmlns:p14="http://schemas.microsoft.com/office/powerpoint/2010/main" val="22907200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kumimoji="1" lang="en-US" altLang="zh-CN" dirty="0" err="1"/>
              <a:t>softnet_data</a:t>
            </a:r>
            <a:r>
              <a:rPr kumimoji="1" lang="zh-CN" altLang="en-US" dirty="0"/>
              <a:t>与接口层和网络层的关系</a:t>
            </a:r>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pic>
        <p:nvPicPr>
          <p:cNvPr id="4" name="图片 3">
            <a:extLst>
              <a:ext uri="{FF2B5EF4-FFF2-40B4-BE49-F238E27FC236}">
                <a16:creationId xmlns:a16="http://schemas.microsoft.com/office/drawing/2014/main" id="{FBF11846-88F2-4418-9049-EE27E6B800F8}"/>
              </a:ext>
            </a:extLst>
          </p:cNvPr>
          <p:cNvPicPr>
            <a:picLocks noChangeAspect="1"/>
          </p:cNvPicPr>
          <p:nvPr/>
        </p:nvPicPr>
        <p:blipFill>
          <a:blip r:embed="rId2"/>
          <a:stretch>
            <a:fillRect/>
          </a:stretch>
        </p:blipFill>
        <p:spPr>
          <a:xfrm>
            <a:off x="2245588" y="2033153"/>
            <a:ext cx="5137433" cy="4561078"/>
          </a:xfrm>
          <a:prstGeom prst="rect">
            <a:avLst/>
          </a:prstGeom>
        </p:spPr>
      </p:pic>
    </p:spTree>
    <p:extLst>
      <p:ext uri="{BB962C8B-B14F-4D97-AF65-F5344CB8AC3E}">
        <p14:creationId xmlns:p14="http://schemas.microsoft.com/office/powerpoint/2010/main" val="254829651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kumimoji="1" lang="en-US" altLang="zh-CN" dirty="0" err="1"/>
              <a:t>dev_queue_xmit</a:t>
            </a:r>
            <a:r>
              <a:rPr kumimoji="1" lang="en-US" altLang="zh-CN" dirty="0"/>
              <a:t>()</a:t>
            </a:r>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pic>
        <p:nvPicPr>
          <p:cNvPr id="4" name="图片 3">
            <a:extLst>
              <a:ext uri="{FF2B5EF4-FFF2-40B4-BE49-F238E27FC236}">
                <a16:creationId xmlns:a16="http://schemas.microsoft.com/office/drawing/2014/main" id="{9F33AF5F-92DF-4C42-B68A-11E19FE81414}"/>
              </a:ext>
            </a:extLst>
          </p:cNvPr>
          <p:cNvPicPr>
            <a:picLocks noChangeAspect="1"/>
          </p:cNvPicPr>
          <p:nvPr/>
        </p:nvPicPr>
        <p:blipFill>
          <a:blip r:embed="rId3"/>
          <a:stretch>
            <a:fillRect/>
          </a:stretch>
        </p:blipFill>
        <p:spPr>
          <a:xfrm>
            <a:off x="3774373" y="1508637"/>
            <a:ext cx="3855198" cy="4894293"/>
          </a:xfrm>
          <a:prstGeom prst="rect">
            <a:avLst/>
          </a:prstGeom>
        </p:spPr>
      </p:pic>
    </p:spTree>
    <p:extLst>
      <p:ext uri="{BB962C8B-B14F-4D97-AF65-F5344CB8AC3E}">
        <p14:creationId xmlns:p14="http://schemas.microsoft.com/office/powerpoint/2010/main" val="89522458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kumimoji="1" lang="zh-CN" altLang="en-US" dirty="0"/>
              <a:t>新旧</a:t>
            </a:r>
            <a:r>
              <a:rPr kumimoji="1" lang="en-US" altLang="zh-CN" dirty="0"/>
              <a:t>API</a:t>
            </a:r>
            <a:endParaRPr lang="en-US" altLang="zh-CN" dirty="0"/>
          </a:p>
          <a:p>
            <a:pPr lvl="1"/>
            <a:r>
              <a:rPr kumimoji="1" lang="zh-CN" altLang="en-US" dirty="0"/>
              <a:t>旧</a:t>
            </a:r>
            <a:r>
              <a:rPr kumimoji="1" lang="en-US" altLang="zh-CN" dirty="0"/>
              <a:t>API</a:t>
            </a:r>
            <a:r>
              <a:rPr kumimoji="1" lang="zh-CN" altLang="en-US" dirty="0"/>
              <a:t>用的</a:t>
            </a:r>
            <a:r>
              <a:rPr lang="zh-CN" altLang="en-US" dirty="0"/>
              <a:t>是</a:t>
            </a:r>
            <a:r>
              <a:rPr kumimoji="1" lang="en-US" altLang="zh-CN" dirty="0" err="1"/>
              <a:t>netif_rx</a:t>
            </a:r>
            <a:r>
              <a:rPr kumimoji="1" lang="en-US" altLang="zh-CN" dirty="0"/>
              <a:t>()</a:t>
            </a:r>
            <a:r>
              <a:rPr kumimoji="1" lang="zh-CN" altLang="en-US" dirty="0"/>
              <a:t>函数</a:t>
            </a:r>
            <a:endParaRPr kumimoji="1" lang="en-US" altLang="zh-CN" dirty="0"/>
          </a:p>
          <a:p>
            <a:endParaRPr lang="en-US" altLang="zh-CN" dirty="0"/>
          </a:p>
          <a:p>
            <a:endParaRPr kumimoji="1" lang="en-US" altLang="zh-CN" dirty="0"/>
          </a:p>
          <a:p>
            <a:endParaRPr kumimoji="1" lang="en-US" altLang="zh-CN" dirty="0"/>
          </a:p>
          <a:p>
            <a:endParaRPr lang="en-US" altLang="zh-CN" dirty="0"/>
          </a:p>
          <a:p>
            <a:pPr marL="0" indent="0">
              <a:buNone/>
            </a:pPr>
            <a:endParaRPr lang="en-US" altLang="zh-CN" dirty="0"/>
          </a:p>
          <a:p>
            <a:pPr lvl="1"/>
            <a:r>
              <a:rPr lang="en-US" altLang="zh-CN" dirty="0"/>
              <a:t>NAPI</a:t>
            </a:r>
          </a:p>
          <a:p>
            <a:pPr lvl="2"/>
            <a:r>
              <a:rPr lang="zh-CN" altLang="en-US" dirty="0"/>
              <a:t>混合使用中断事件和轮询，而不使用纯粹的中断事件驱动模型</a:t>
            </a:r>
            <a:endParaRPr lang="en-US" altLang="zh-CN" dirty="0"/>
          </a:p>
          <a:p>
            <a:pPr lvl="2"/>
            <a:r>
              <a:rPr lang="zh-CN" altLang="en-US" dirty="0"/>
              <a:t>优势</a:t>
            </a:r>
            <a:endParaRPr lang="en-US" altLang="zh-CN" dirty="0"/>
          </a:p>
          <a:p>
            <a:pPr lvl="3"/>
            <a:r>
              <a:rPr lang="zh-CN" altLang="en-US" dirty="0"/>
              <a:t>减少</a:t>
            </a:r>
            <a:r>
              <a:rPr lang="en-US" altLang="zh-CN" dirty="0"/>
              <a:t>CPU</a:t>
            </a:r>
            <a:r>
              <a:rPr lang="zh-CN" altLang="en-US" dirty="0"/>
              <a:t>的负载</a:t>
            </a:r>
            <a:endParaRPr lang="en-US" altLang="zh-CN" dirty="0"/>
          </a:p>
          <a:p>
            <a:pPr lvl="3"/>
            <a:r>
              <a:rPr lang="zh-CN" altLang="en-US" dirty="0"/>
              <a:t>设备处理更为公平</a:t>
            </a:r>
            <a:endParaRPr lang="en-US" altLang="zh-CN" dirty="0"/>
          </a:p>
          <a:p>
            <a:pPr lvl="1"/>
            <a:endParaRPr kumimoji="1"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sp>
        <p:nvSpPr>
          <p:cNvPr id="4" name="文本框 3">
            <a:extLst>
              <a:ext uri="{FF2B5EF4-FFF2-40B4-BE49-F238E27FC236}">
                <a16:creationId xmlns:a16="http://schemas.microsoft.com/office/drawing/2014/main" id="{681BCB04-0F31-45CA-8A09-2C5F04D3754B}"/>
              </a:ext>
            </a:extLst>
          </p:cNvPr>
          <p:cNvSpPr txBox="1"/>
          <p:nvPr/>
        </p:nvSpPr>
        <p:spPr>
          <a:xfrm>
            <a:off x="916209" y="2365497"/>
            <a:ext cx="4187542" cy="2492990"/>
          </a:xfrm>
          <a:prstGeom prst="rect">
            <a:avLst/>
          </a:prstGeom>
          <a:noFill/>
        </p:spPr>
        <p:txBody>
          <a:bodyPr wrap="square" rtlCol="0">
            <a:spAutoFit/>
          </a:bodyPr>
          <a:lstStyle/>
          <a:p>
            <a:pPr algn="l"/>
            <a:r>
              <a:rPr lang="en-US" altLang="zh-CN" sz="1200" dirty="0" err="1">
                <a:solidFill>
                  <a:srgbClr val="292929"/>
                </a:solidFill>
              </a:rPr>
              <a:t>skb</a:t>
            </a:r>
            <a:r>
              <a:rPr lang="en-US" altLang="zh-CN" sz="1200" dirty="0">
                <a:solidFill>
                  <a:srgbClr val="292929"/>
                </a:solidFill>
              </a:rPr>
              <a:t> = </a:t>
            </a:r>
            <a:r>
              <a:rPr lang="en-US" altLang="zh-CN" sz="1200" dirty="0" err="1">
                <a:solidFill>
                  <a:srgbClr val="292929"/>
                </a:solidFill>
              </a:rPr>
              <a:t>dev_alloc_skb</a:t>
            </a:r>
            <a:r>
              <a:rPr lang="en-US" altLang="zh-CN" sz="1200" dirty="0">
                <a:solidFill>
                  <a:srgbClr val="292929"/>
                </a:solidFill>
              </a:rPr>
              <a:t>(</a:t>
            </a:r>
            <a:r>
              <a:rPr lang="en-US" altLang="zh-CN" sz="1200" dirty="0" err="1">
                <a:solidFill>
                  <a:srgbClr val="292929"/>
                </a:solidFill>
              </a:rPr>
              <a:t>pkt_len</a:t>
            </a:r>
            <a:r>
              <a:rPr lang="en-US" altLang="zh-CN" sz="1200" dirty="0">
                <a:solidFill>
                  <a:srgbClr val="292929"/>
                </a:solidFill>
              </a:rPr>
              <a:t> + 5);</a:t>
            </a:r>
          </a:p>
          <a:p>
            <a:pPr algn="l"/>
            <a:r>
              <a:rPr lang="en-US" altLang="zh-CN" sz="1200" dirty="0">
                <a:solidFill>
                  <a:srgbClr val="292929"/>
                </a:solidFill>
              </a:rPr>
              <a:t>          . . .        . . .       . . .</a:t>
            </a:r>
          </a:p>
          <a:p>
            <a:pPr algn="l"/>
            <a:r>
              <a:rPr lang="en-US" altLang="zh-CN" sz="1200" dirty="0">
                <a:solidFill>
                  <a:srgbClr val="292929"/>
                </a:solidFill>
              </a:rPr>
              <a:t>if(</a:t>
            </a:r>
            <a:r>
              <a:rPr lang="en-US" altLang="zh-CN" sz="1200" dirty="0" err="1">
                <a:solidFill>
                  <a:srgbClr val="292929"/>
                </a:solidFill>
              </a:rPr>
              <a:t>skb</a:t>
            </a:r>
            <a:r>
              <a:rPr lang="en-US" altLang="zh-CN" sz="1200" dirty="0">
                <a:solidFill>
                  <a:srgbClr val="292929"/>
                </a:solidFill>
              </a:rPr>
              <a:t> != NULL) {</a:t>
            </a:r>
          </a:p>
          <a:p>
            <a:pPr algn="l"/>
            <a:r>
              <a:rPr lang="en-US" altLang="zh-CN" sz="1200" dirty="0">
                <a:solidFill>
                  <a:srgbClr val="292929"/>
                </a:solidFill>
              </a:rPr>
              <a:t>    </a:t>
            </a:r>
            <a:r>
              <a:rPr lang="en-US" altLang="zh-CN" sz="1200" dirty="0" err="1">
                <a:solidFill>
                  <a:srgbClr val="292929"/>
                </a:solidFill>
              </a:rPr>
              <a:t>skb</a:t>
            </a:r>
            <a:r>
              <a:rPr lang="en-US" altLang="zh-CN" sz="1200" dirty="0">
                <a:solidFill>
                  <a:srgbClr val="292929"/>
                </a:solidFill>
              </a:rPr>
              <a:t> -&gt;dev = dev;</a:t>
            </a:r>
          </a:p>
          <a:p>
            <a:pPr algn="l"/>
            <a:r>
              <a:rPr lang="en-US" altLang="zh-CN" sz="1200" dirty="0">
                <a:solidFill>
                  <a:srgbClr val="292929"/>
                </a:solidFill>
              </a:rPr>
              <a:t>    </a:t>
            </a:r>
            <a:r>
              <a:rPr lang="en-US" altLang="zh-CN" sz="1200" dirty="0" err="1">
                <a:solidFill>
                  <a:srgbClr val="292929"/>
                </a:solidFill>
              </a:rPr>
              <a:t>skb_reserve</a:t>
            </a:r>
            <a:r>
              <a:rPr lang="en-US" altLang="zh-CN" sz="1200" dirty="0">
                <a:solidFill>
                  <a:srgbClr val="292929"/>
                </a:solidFill>
              </a:rPr>
              <a:t>(</a:t>
            </a:r>
            <a:r>
              <a:rPr lang="en-US" altLang="zh-CN" sz="1200" dirty="0" err="1">
                <a:solidFill>
                  <a:srgbClr val="292929"/>
                </a:solidFill>
              </a:rPr>
              <a:t>skb</a:t>
            </a:r>
            <a:r>
              <a:rPr lang="en-US" altLang="zh-CN" sz="1200" dirty="0">
                <a:solidFill>
                  <a:srgbClr val="292929"/>
                </a:solidFill>
              </a:rPr>
              <a:t>, 2);	/* </a:t>
            </a:r>
            <a:r>
              <a:rPr lang="zh-CN" altLang="en-US" sz="1200" dirty="0">
                <a:solidFill>
                  <a:srgbClr val="292929"/>
                </a:solidFill>
              </a:rPr>
              <a:t>把</a:t>
            </a:r>
            <a:r>
              <a:rPr lang="en-US" altLang="zh-CN" sz="1200" dirty="0">
                <a:solidFill>
                  <a:srgbClr val="292929"/>
                </a:solidFill>
              </a:rPr>
              <a:t>IP</a:t>
            </a:r>
            <a:r>
              <a:rPr lang="zh-CN" altLang="en-US" sz="1200" dirty="0">
                <a:solidFill>
                  <a:srgbClr val="292929"/>
                </a:solidFill>
              </a:rPr>
              <a:t>对齐在</a:t>
            </a:r>
            <a:r>
              <a:rPr lang="en-US" altLang="zh-CN" sz="1200" dirty="0">
                <a:solidFill>
                  <a:srgbClr val="292929"/>
                </a:solidFill>
              </a:rPr>
              <a:t>16</a:t>
            </a:r>
            <a:r>
              <a:rPr lang="zh-CN" altLang="en-US" sz="1200" dirty="0">
                <a:solidFill>
                  <a:srgbClr val="292929"/>
                </a:solidFill>
              </a:rPr>
              <a:t>字节边界上 *</a:t>
            </a:r>
            <a:r>
              <a:rPr lang="en-US" altLang="zh-CN" sz="1200" dirty="0">
                <a:solidFill>
                  <a:srgbClr val="292929"/>
                </a:solidFill>
              </a:rPr>
              <a:t>/</a:t>
            </a:r>
          </a:p>
          <a:p>
            <a:pPr algn="l"/>
            <a:r>
              <a:rPr lang="en-US" altLang="zh-CN" sz="1200" dirty="0">
                <a:solidFill>
                  <a:srgbClr val="292929"/>
                </a:solidFill>
              </a:rPr>
              <a:t>          .</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p>
          <a:p>
            <a:pPr algn="l"/>
            <a:r>
              <a:rPr lang="en-US" altLang="zh-CN" sz="1200" dirty="0">
                <a:solidFill>
                  <a:srgbClr val="292929"/>
                </a:solidFill>
              </a:rPr>
              <a:t>          /* </a:t>
            </a:r>
            <a:r>
              <a:rPr lang="zh-CN" altLang="en-US" sz="1200" dirty="0">
                <a:solidFill>
                  <a:srgbClr val="292929"/>
                </a:solidFill>
              </a:rPr>
              <a:t>把</a:t>
            </a:r>
            <a:r>
              <a:rPr lang="en-US" altLang="zh-CN" sz="1200" dirty="0">
                <a:solidFill>
                  <a:srgbClr val="292929"/>
                </a:solidFill>
              </a:rPr>
              <a:t>DATA</a:t>
            </a:r>
            <a:r>
              <a:rPr lang="zh-CN" altLang="en-US" sz="1200" dirty="0">
                <a:solidFill>
                  <a:srgbClr val="292929"/>
                </a:solidFill>
              </a:rPr>
              <a:t>拷贝到</a:t>
            </a:r>
            <a:r>
              <a:rPr lang="en-US" altLang="zh-CN" sz="1200" dirty="0" err="1">
                <a:solidFill>
                  <a:srgbClr val="292929"/>
                </a:solidFill>
              </a:rPr>
              <a:t>sk_buff</a:t>
            </a:r>
            <a:r>
              <a:rPr lang="zh-CN" altLang="en-US" sz="1200" dirty="0">
                <a:solidFill>
                  <a:srgbClr val="292929"/>
                </a:solidFill>
              </a:rPr>
              <a:t>结构 *</a:t>
            </a:r>
            <a:r>
              <a:rPr lang="en-US" altLang="zh-CN" sz="1200" dirty="0">
                <a:solidFill>
                  <a:srgbClr val="292929"/>
                </a:solidFill>
              </a:rPr>
              <a:t>/</a:t>
            </a:r>
          </a:p>
          <a:p>
            <a:pPr algn="l"/>
            <a:r>
              <a:rPr lang="en-US" altLang="zh-CN" sz="1200" dirty="0">
                <a:solidFill>
                  <a:srgbClr val="292929"/>
                </a:solidFill>
              </a:rPr>
              <a:t>          .</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p>
          <a:p>
            <a:pPr algn="l"/>
            <a:r>
              <a:rPr lang="en-US" altLang="zh-CN" sz="1200" dirty="0">
                <a:solidFill>
                  <a:srgbClr val="292929"/>
                </a:solidFill>
              </a:rPr>
              <a:t>    </a:t>
            </a:r>
            <a:r>
              <a:rPr lang="en-US" altLang="zh-CN" sz="1200" dirty="0" err="1">
                <a:solidFill>
                  <a:srgbClr val="292929"/>
                </a:solidFill>
              </a:rPr>
              <a:t>skb</a:t>
            </a:r>
            <a:r>
              <a:rPr lang="en-US" altLang="zh-CN" sz="1200" dirty="0">
                <a:solidFill>
                  <a:srgbClr val="292929"/>
                </a:solidFill>
              </a:rPr>
              <a:t>-&gt;protocol = </a:t>
            </a:r>
            <a:r>
              <a:rPr lang="en-US" altLang="zh-CN" sz="1200" dirty="0" err="1">
                <a:solidFill>
                  <a:srgbClr val="292929"/>
                </a:solidFill>
              </a:rPr>
              <a:t>eth_type_trans</a:t>
            </a:r>
            <a:r>
              <a:rPr lang="en-US" altLang="zh-CN" sz="1200" dirty="0">
                <a:solidFill>
                  <a:srgbClr val="292929"/>
                </a:solidFill>
              </a:rPr>
              <a:t>(</a:t>
            </a:r>
            <a:r>
              <a:rPr lang="en-US" altLang="zh-CN" sz="1200" dirty="0" err="1">
                <a:solidFill>
                  <a:srgbClr val="292929"/>
                </a:solidFill>
              </a:rPr>
              <a:t>skb</a:t>
            </a:r>
            <a:r>
              <a:rPr lang="en-US" altLang="zh-CN" sz="1200" dirty="0">
                <a:solidFill>
                  <a:srgbClr val="292929"/>
                </a:solidFill>
              </a:rPr>
              <a:t>, dev);</a:t>
            </a:r>
          </a:p>
          <a:p>
            <a:pPr algn="l"/>
            <a:r>
              <a:rPr lang="en-US" altLang="zh-CN" sz="1200" dirty="0">
                <a:solidFill>
                  <a:srgbClr val="292929"/>
                </a:solidFill>
              </a:rPr>
              <a:t>    </a:t>
            </a:r>
            <a:r>
              <a:rPr lang="en-US" altLang="zh-CN" sz="1200" dirty="0" err="1">
                <a:solidFill>
                  <a:srgbClr val="292929"/>
                </a:solidFill>
              </a:rPr>
              <a:t>netif_rx</a:t>
            </a:r>
            <a:r>
              <a:rPr lang="en-US" altLang="zh-CN" sz="1200" dirty="0">
                <a:solidFill>
                  <a:srgbClr val="292929"/>
                </a:solidFill>
              </a:rPr>
              <a:t>(</a:t>
            </a:r>
            <a:r>
              <a:rPr lang="en-US" altLang="zh-CN" sz="1200" dirty="0" err="1">
                <a:solidFill>
                  <a:srgbClr val="292929"/>
                </a:solidFill>
              </a:rPr>
              <a:t>skb</a:t>
            </a:r>
            <a:r>
              <a:rPr lang="en-US" altLang="zh-CN" sz="1200" dirty="0">
                <a:solidFill>
                  <a:srgbClr val="292929"/>
                </a:solidFill>
              </a:rPr>
              <a:t>);</a:t>
            </a:r>
          </a:p>
          <a:p>
            <a:pPr algn="l"/>
            <a:r>
              <a:rPr lang="en-US" altLang="zh-CN" sz="1200" dirty="0">
                <a:solidFill>
                  <a:srgbClr val="292929"/>
                </a:solidFill>
              </a:rPr>
              <a:t>    dev-&gt;</a:t>
            </a:r>
            <a:r>
              <a:rPr lang="en-US" altLang="zh-CN" sz="1200" dirty="0" err="1">
                <a:solidFill>
                  <a:srgbClr val="292929"/>
                </a:solidFill>
              </a:rPr>
              <a:t>last_rx</a:t>
            </a:r>
            <a:r>
              <a:rPr lang="en-US" altLang="zh-CN" sz="1200" dirty="0">
                <a:solidFill>
                  <a:srgbClr val="292929"/>
                </a:solidFill>
              </a:rPr>
              <a:t> = jiffies;</a:t>
            </a:r>
          </a:p>
          <a:p>
            <a:pPr algn="l"/>
            <a:r>
              <a:rPr lang="en-US" altLang="zh-CN" sz="1200" dirty="0">
                <a:solidFill>
                  <a:srgbClr val="292929"/>
                </a:solidFill>
              </a:rPr>
              <a:t>          .</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r>
              <a:rPr lang="zh-CN" altLang="en-US" sz="1200" dirty="0">
                <a:solidFill>
                  <a:srgbClr val="292929"/>
                </a:solidFill>
              </a:rPr>
              <a:t> </a:t>
            </a:r>
            <a:r>
              <a:rPr lang="en-US" altLang="zh-CN" sz="1200" dirty="0">
                <a:solidFill>
                  <a:srgbClr val="292929"/>
                </a:solidFill>
              </a:rPr>
              <a:t>.</a:t>
            </a:r>
          </a:p>
          <a:p>
            <a:pPr algn="l"/>
            <a:r>
              <a:rPr lang="en-US" altLang="zh-CN" sz="1200" dirty="0">
                <a:solidFill>
                  <a:srgbClr val="292929"/>
                </a:solidFill>
              </a:rPr>
              <a:t>}</a:t>
            </a:r>
            <a:endParaRPr lang="zh-CN" altLang="en-US" sz="1200" dirty="0">
              <a:solidFill>
                <a:srgbClr val="292929"/>
              </a:solidFill>
            </a:endParaRPr>
          </a:p>
        </p:txBody>
      </p:sp>
      <p:pic>
        <p:nvPicPr>
          <p:cNvPr id="5" name="图片 4">
            <a:extLst>
              <a:ext uri="{FF2B5EF4-FFF2-40B4-BE49-F238E27FC236}">
                <a16:creationId xmlns:a16="http://schemas.microsoft.com/office/drawing/2014/main" id="{E4D9C6A6-D7CF-46CE-BA0F-5B3C101F2967}"/>
              </a:ext>
            </a:extLst>
          </p:cNvPr>
          <p:cNvPicPr>
            <a:picLocks noChangeAspect="1"/>
          </p:cNvPicPr>
          <p:nvPr/>
        </p:nvPicPr>
        <p:blipFill>
          <a:blip r:embed="rId3"/>
          <a:stretch>
            <a:fillRect/>
          </a:stretch>
        </p:blipFill>
        <p:spPr>
          <a:xfrm>
            <a:off x="4956391" y="2165994"/>
            <a:ext cx="3883630" cy="2685391"/>
          </a:xfrm>
          <a:prstGeom prst="rect">
            <a:avLst/>
          </a:prstGeom>
        </p:spPr>
      </p:pic>
    </p:spTree>
    <p:extLst>
      <p:ext uri="{BB962C8B-B14F-4D97-AF65-F5344CB8AC3E}">
        <p14:creationId xmlns:p14="http://schemas.microsoft.com/office/powerpoint/2010/main" val="5472879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3522441" cy="4985169"/>
          </a:xfrm>
        </p:spPr>
        <p:txBody>
          <a:bodyPr/>
          <a:lstStyle/>
          <a:p>
            <a:r>
              <a:rPr lang="en-US" altLang="zh-CN" dirty="0" err="1"/>
              <a:t>proto_ops</a:t>
            </a:r>
            <a:r>
              <a:rPr lang="zh-CN" altLang="en-US" dirty="0"/>
              <a:t>结构体</a:t>
            </a:r>
            <a:endParaRPr lang="en-US" altLang="zh-CN" dirty="0"/>
          </a:p>
          <a:p>
            <a:pPr lvl="1"/>
            <a:r>
              <a:rPr lang="en-US" altLang="zh-CN" sz="1477" dirty="0"/>
              <a:t>family</a:t>
            </a:r>
            <a:r>
              <a:rPr lang="zh-CN" altLang="en-US" sz="1477" dirty="0"/>
              <a:t>表示协议族</a:t>
            </a:r>
            <a:endParaRPr lang="en-US" altLang="zh-CN" sz="1477" dirty="0"/>
          </a:p>
          <a:p>
            <a:pPr lvl="1"/>
            <a:r>
              <a:rPr lang="en-US" altLang="zh-CN" sz="1477" dirty="0"/>
              <a:t>owner</a:t>
            </a:r>
            <a:r>
              <a:rPr lang="zh-CN" altLang="en-US" sz="1477" dirty="0"/>
              <a:t>表示所属模块</a:t>
            </a:r>
          </a:p>
          <a:p>
            <a:pPr lvl="1"/>
            <a:r>
              <a:rPr lang="zh-CN" altLang="en-US" sz="1477" dirty="0"/>
              <a:t>一组与套接口系统调用相对应的传输层函数指针</a:t>
            </a:r>
            <a:endParaRPr lang="en-US" altLang="zh-CN" sz="1477" dirty="0"/>
          </a:p>
          <a:p>
            <a:pPr lvl="2"/>
            <a:r>
              <a:rPr lang="zh-CN" altLang="en-US" sz="1477" dirty="0"/>
              <a:t>可以看作是一张套接口系统调用到传输层函数的跳转表</a:t>
            </a:r>
          </a:p>
          <a:p>
            <a:pPr lvl="1"/>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sp>
        <p:nvSpPr>
          <p:cNvPr id="6" name="矩形 5">
            <a:extLst>
              <a:ext uri="{FF2B5EF4-FFF2-40B4-BE49-F238E27FC236}">
                <a16:creationId xmlns:a16="http://schemas.microsoft.com/office/drawing/2014/main" id="{2EF4C768-9066-45FB-B398-43774273C004}"/>
              </a:ext>
            </a:extLst>
          </p:cNvPr>
          <p:cNvSpPr/>
          <p:nvPr/>
        </p:nvSpPr>
        <p:spPr>
          <a:xfrm>
            <a:off x="3707904" y="1384900"/>
            <a:ext cx="5716327" cy="4778231"/>
          </a:xfrm>
          <a:prstGeom prst="rect">
            <a:avLst/>
          </a:prstGeom>
        </p:spPr>
        <p:txBody>
          <a:bodyPr wrap="square">
            <a:spAutoFit/>
          </a:bodyPr>
          <a:lstStyle/>
          <a:p>
            <a:pPr algn="l"/>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proto_ops</a:t>
            </a:r>
            <a:r>
              <a:rPr lang="en-US" altLang="zh-CN" sz="1015" b="0" dirty="0">
                <a:solidFill>
                  <a:srgbClr val="000000"/>
                </a:solidFill>
                <a:latin typeface="Consolas" panose="020B0609020204030204" pitchFamily="49" charset="0"/>
              </a:rPr>
              <a:t> {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family;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module   *owner;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(*release)(</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(*bind)(</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sockaddr</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myaddr</a:t>
            </a:r>
            <a:r>
              <a:rPr lang="en-US" altLang="zh-CN" sz="1015" b="0" dirty="0">
                <a:solidFill>
                  <a:srgbClr val="000000"/>
                </a:solidFill>
                <a:latin typeface="Consolas" panose="020B0609020204030204" pitchFamily="49" charset="0"/>
              </a:rPr>
              <a:t>, </a:t>
            </a: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sockaddr_len</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(*connect)(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sockaddr</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vaddr</a:t>
            </a:r>
            <a:r>
              <a:rPr lang="en-US" altLang="zh-CN" sz="1015" b="0" dirty="0">
                <a:solidFill>
                  <a:srgbClr val="000000"/>
                </a:solidFill>
                <a:latin typeface="Consolas" panose="020B0609020204030204" pitchFamily="49" charset="0"/>
              </a:rPr>
              <a:t>, </a:t>
            </a: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sockaddr_len</a:t>
            </a:r>
            <a:r>
              <a:rPr lang="en-US" altLang="zh-CN" sz="1015" b="0" dirty="0">
                <a:solidFill>
                  <a:srgbClr val="000000"/>
                </a:solidFill>
                <a:latin typeface="Consolas" panose="020B0609020204030204" pitchFamily="49" charset="0"/>
              </a:rPr>
              <a:t>, int flags);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socketpair</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*sock1,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*sock2);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(*accept)(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a:t>
            </a:r>
            <a:r>
              <a:rPr lang="en-US" altLang="zh-CN" sz="1015" b="0" dirty="0" err="1">
                <a:solidFill>
                  <a:srgbClr val="000000"/>
                </a:solidFill>
                <a:latin typeface="Consolas" panose="020B0609020204030204" pitchFamily="49" charset="0"/>
              </a:rPr>
              <a:t>sock,</a:t>
            </a:r>
            <a:r>
              <a:rPr lang="en-US" altLang="zh-CN" sz="1015" dirty="0" err="1">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a:t>
            </a:r>
            <a:r>
              <a:rPr lang="en-US" altLang="zh-CN" sz="1015" b="0" dirty="0" err="1">
                <a:solidFill>
                  <a:srgbClr val="000000"/>
                </a:solidFill>
                <a:latin typeface="Consolas" panose="020B0609020204030204" pitchFamily="49" charset="0"/>
              </a:rPr>
              <a:t>newsock</a:t>
            </a:r>
            <a:r>
              <a:rPr lang="en-US" altLang="zh-CN" sz="1015" b="0" dirty="0">
                <a:solidFill>
                  <a:srgbClr val="000000"/>
                </a:solidFill>
                <a:latin typeface="Consolas" panose="020B0609020204030204" pitchFamily="49" charset="0"/>
              </a:rPr>
              <a:t>, int flags);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getname</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sockaddr</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addr</a:t>
            </a:r>
            <a:r>
              <a:rPr lang="en-US" altLang="zh-CN" sz="1015" b="0" dirty="0">
                <a:solidFill>
                  <a:srgbClr val="000000"/>
                </a:solidFill>
                <a:latin typeface="Consolas" panose="020B0609020204030204" pitchFamily="49" charset="0"/>
              </a:rPr>
              <a:t>,</a:t>
            </a: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sockaddr_len</a:t>
            </a:r>
            <a:r>
              <a:rPr lang="en-US" altLang="zh-CN" sz="1015" b="0" dirty="0">
                <a:solidFill>
                  <a:srgbClr val="000000"/>
                </a:solidFill>
                <a:latin typeface="Consolas" panose="020B0609020204030204" pitchFamily="49" charset="0"/>
              </a:rPr>
              <a:t>, int peer);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unsigned int (*poll)(</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file *file,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poll_table_struct</a:t>
            </a:r>
            <a:r>
              <a:rPr lang="en-US" altLang="zh-CN" sz="1015" b="0" dirty="0">
                <a:solidFill>
                  <a:srgbClr val="000000"/>
                </a:solidFill>
                <a:latin typeface="Consolas" panose="020B0609020204030204" pitchFamily="49" charset="0"/>
              </a:rPr>
              <a:t> *wait);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ioctl</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unsigned int </a:t>
            </a:r>
            <a:r>
              <a:rPr lang="en-US" altLang="zh-CN" sz="1015" b="0" dirty="0" err="1">
                <a:solidFill>
                  <a:srgbClr val="000000"/>
                </a:solidFill>
                <a:latin typeface="Consolas" panose="020B0609020204030204" pitchFamily="49" charset="0"/>
              </a:rPr>
              <a:t>cmd</a:t>
            </a:r>
            <a:r>
              <a:rPr lang="en-US" altLang="zh-CN" sz="1015" b="0" dirty="0">
                <a:solidFill>
                  <a:srgbClr val="000000"/>
                </a:solidFill>
                <a:latin typeface="Consolas" panose="020B0609020204030204" pitchFamily="49" charset="0"/>
              </a:rPr>
              <a:t>, unsigned long </a:t>
            </a:r>
            <a:r>
              <a:rPr lang="en-US" altLang="zh-CN" sz="1015" b="0" dirty="0" err="1">
                <a:solidFill>
                  <a:srgbClr val="000000"/>
                </a:solidFill>
                <a:latin typeface="Consolas" panose="020B0609020204030204" pitchFamily="49" charset="0"/>
              </a:rPr>
              <a:t>arg</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(*listen)(</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int </a:t>
            </a:r>
            <a:r>
              <a:rPr lang="en-US" altLang="zh-CN" sz="1015" b="0" dirty="0" err="1">
                <a:solidFill>
                  <a:srgbClr val="000000"/>
                </a:solidFill>
                <a:latin typeface="Consolas" panose="020B0609020204030204" pitchFamily="49" charset="0"/>
              </a:rPr>
              <a:t>len</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(*shutdown)(</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int flags);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setsockopt</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int level,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optname</a:t>
            </a:r>
            <a:r>
              <a:rPr lang="en-US" altLang="zh-CN" sz="1015" b="0" dirty="0">
                <a:solidFill>
                  <a:srgbClr val="000000"/>
                </a:solidFill>
                <a:latin typeface="Consolas" panose="020B0609020204030204" pitchFamily="49" charset="0"/>
              </a:rPr>
              <a:t>, char __user *</a:t>
            </a:r>
            <a:r>
              <a:rPr lang="en-US" altLang="zh-CN" sz="1015" b="0" dirty="0" err="1">
                <a:solidFill>
                  <a:srgbClr val="000000"/>
                </a:solidFill>
                <a:latin typeface="Consolas" panose="020B0609020204030204" pitchFamily="49" charset="0"/>
              </a:rPr>
              <a:t>optval</a:t>
            </a:r>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optlen</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getsockopt</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int level,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optname</a:t>
            </a:r>
            <a:r>
              <a:rPr lang="en-US" altLang="zh-CN" sz="1015" b="0" dirty="0">
                <a:solidFill>
                  <a:srgbClr val="000000"/>
                </a:solidFill>
                <a:latin typeface="Consolas" panose="020B0609020204030204" pitchFamily="49" charset="0"/>
              </a:rPr>
              <a:t>, char __user *</a:t>
            </a:r>
            <a:r>
              <a:rPr lang="en-US" altLang="zh-CN" sz="1015" b="0" dirty="0" err="1">
                <a:solidFill>
                  <a:srgbClr val="000000"/>
                </a:solidFill>
                <a:latin typeface="Consolas" panose="020B0609020204030204" pitchFamily="49" charset="0"/>
              </a:rPr>
              <a:t>optval</a:t>
            </a:r>
            <a:r>
              <a:rPr lang="en-US" altLang="zh-CN" sz="1015" b="0" dirty="0">
                <a:solidFill>
                  <a:srgbClr val="000000"/>
                </a:solidFill>
                <a:latin typeface="Consolas" panose="020B0609020204030204" pitchFamily="49" charset="0"/>
              </a:rPr>
              <a:t>, int __user *</a:t>
            </a:r>
            <a:r>
              <a:rPr lang="en-US" altLang="zh-CN" sz="1015" b="0" dirty="0" err="1">
                <a:solidFill>
                  <a:srgbClr val="000000"/>
                </a:solidFill>
                <a:latin typeface="Consolas" panose="020B0609020204030204" pitchFamily="49" charset="0"/>
              </a:rPr>
              <a:t>optlen</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sendmsg</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kiocb</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iocb</a:t>
            </a:r>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msghdr</a:t>
            </a:r>
            <a:r>
              <a:rPr lang="en-US" altLang="zh-CN" sz="1015" b="0" dirty="0">
                <a:solidFill>
                  <a:srgbClr val="000000"/>
                </a:solidFill>
                <a:latin typeface="Consolas" panose="020B0609020204030204" pitchFamily="49" charset="0"/>
              </a:rPr>
              <a:t> *m, </a:t>
            </a:r>
            <a:r>
              <a:rPr lang="en-US" altLang="zh-CN" sz="1015" b="0" dirty="0" err="1">
                <a:solidFill>
                  <a:srgbClr val="000000"/>
                </a:solidFill>
                <a:latin typeface="Consolas" panose="020B0609020204030204" pitchFamily="49" charset="0"/>
              </a:rPr>
              <a:t>size_t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total_len</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recvmsg</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kiocb</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iocb</a:t>
            </a:r>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msghdr</a:t>
            </a:r>
            <a:r>
              <a:rPr lang="en-US" altLang="zh-CN" sz="1015" b="0" dirty="0">
                <a:solidFill>
                  <a:srgbClr val="000000"/>
                </a:solidFill>
                <a:latin typeface="Consolas" panose="020B0609020204030204" pitchFamily="49" charset="0"/>
              </a:rPr>
              <a:t> *m, </a:t>
            </a:r>
            <a:r>
              <a:rPr lang="en-US" altLang="zh-CN" sz="1015" b="0" dirty="0" err="1">
                <a:solidFill>
                  <a:srgbClr val="000000"/>
                </a:solidFill>
                <a:latin typeface="Consolas" panose="020B0609020204030204" pitchFamily="49" charset="0"/>
              </a:rPr>
              <a:t>size_t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total_len</a:t>
            </a:r>
            <a:r>
              <a:rPr lang="en-US" altLang="zh-CN" sz="1015" b="0" dirty="0">
                <a:solidFill>
                  <a:srgbClr val="000000"/>
                </a:solidFill>
                <a:latin typeface="Consolas" panose="020B0609020204030204" pitchFamily="49" charset="0"/>
              </a:rPr>
              <a:t>, int flags);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a:t>
            </a:r>
            <a:r>
              <a:rPr lang="en-US" altLang="zh-CN" sz="1015" b="0" dirty="0" err="1">
                <a:solidFill>
                  <a:srgbClr val="000000"/>
                </a:solidFill>
                <a:latin typeface="Consolas" panose="020B0609020204030204" pitchFamily="49" charset="0"/>
              </a:rPr>
              <a:t>mmap</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file *file,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a:t>
            </a:r>
          </a:p>
          <a:p>
            <a:pPr algn="l"/>
            <a:r>
              <a:rPr lang="en-US" altLang="zh-CN" sz="1015" b="0" dirty="0">
                <a:solidFill>
                  <a:srgbClr val="000000"/>
                </a:solidFill>
                <a:latin typeface="Consolas" panose="020B0609020204030204" pitchFamily="49" charset="0"/>
              </a:rPr>
              <a:t>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vm_area_struct</a:t>
            </a:r>
            <a:r>
              <a:rPr lang="en-US" altLang="zh-CN" sz="1015" b="0" dirty="0">
                <a:solidFill>
                  <a:srgbClr val="000000"/>
                </a:solidFill>
                <a:latin typeface="Consolas" panose="020B0609020204030204" pitchFamily="49" charset="0"/>
              </a:rPr>
              <a:t> * </a:t>
            </a:r>
            <a:r>
              <a:rPr lang="en-US" altLang="zh-CN" sz="1015" b="0" dirty="0" err="1">
                <a:solidFill>
                  <a:srgbClr val="000000"/>
                </a:solidFill>
                <a:latin typeface="Consolas" panose="020B0609020204030204" pitchFamily="49" charset="0"/>
              </a:rPr>
              <a:t>vma</a:t>
            </a:r>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ssize_t</a:t>
            </a:r>
            <a:r>
              <a:rPr lang="en-US" altLang="zh-CN" sz="1015" b="0" dirty="0">
                <a:solidFill>
                  <a:srgbClr val="000000"/>
                </a:solidFill>
                <a:latin typeface="Consolas" panose="020B0609020204030204" pitchFamily="49" charset="0"/>
              </a:rPr>
              <a:t> (*</a:t>
            </a:r>
            <a:r>
              <a:rPr lang="en-US" altLang="zh-CN" sz="1015" b="0" dirty="0" err="1">
                <a:solidFill>
                  <a:srgbClr val="000000"/>
                </a:solidFill>
                <a:latin typeface="Consolas" panose="020B0609020204030204" pitchFamily="49" charset="0"/>
              </a:rPr>
              <a:t>sendpage</a:t>
            </a:r>
            <a:r>
              <a:rPr lang="en-US" altLang="zh-CN" sz="1015" b="0" dirty="0">
                <a:solidFill>
                  <a:srgbClr val="000000"/>
                </a:solidFill>
                <a:latin typeface="Consolas" panose="020B0609020204030204" pitchFamily="49" charset="0"/>
              </a:rPr>
              <a:t>)(</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socket *sock, </a:t>
            </a:r>
            <a:r>
              <a:rPr lang="en-US" altLang="zh-CN" sz="1015" dirty="0">
                <a:solidFill>
                  <a:srgbClr val="006699"/>
                </a:solidFill>
                <a:latin typeface="Consolas" panose="020B0609020204030204" pitchFamily="49" charset="0"/>
              </a:rPr>
              <a:t>struct</a:t>
            </a:r>
            <a:r>
              <a:rPr lang="en-US" altLang="zh-CN" sz="1015" b="0" dirty="0">
                <a:solidFill>
                  <a:srgbClr val="000000"/>
                </a:solidFill>
                <a:latin typeface="Consolas" panose="020B0609020204030204" pitchFamily="49" charset="0"/>
              </a:rPr>
              <a:t> page *page,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int offset, </a:t>
            </a:r>
            <a:r>
              <a:rPr lang="en-US" altLang="zh-CN" sz="1015" b="0" dirty="0" err="1">
                <a:solidFill>
                  <a:srgbClr val="000000"/>
                </a:solidFill>
                <a:latin typeface="Consolas" panose="020B0609020204030204" pitchFamily="49" charset="0"/>
              </a:rPr>
              <a:t>size_t</a:t>
            </a:r>
            <a:r>
              <a:rPr lang="en-US" altLang="zh-CN" sz="1015" b="0" dirty="0">
                <a:solidFill>
                  <a:srgbClr val="000000"/>
                </a:solidFill>
                <a:latin typeface="Consolas" panose="020B0609020204030204" pitchFamily="49" charset="0"/>
              </a:rPr>
              <a:t> size, int flags);  </a:t>
            </a:r>
            <a:endParaRPr lang="en-US" altLang="zh-CN" sz="1015" b="0" dirty="0">
              <a:solidFill>
                <a:srgbClr val="5C5C5C"/>
              </a:solidFill>
              <a:latin typeface="Consolas" panose="020B0609020204030204" pitchFamily="49" charset="0"/>
            </a:endParaRPr>
          </a:p>
          <a:p>
            <a:pPr algn="l"/>
            <a:r>
              <a:rPr lang="en-US" altLang="zh-CN" sz="1015" b="0" dirty="0">
                <a:solidFill>
                  <a:srgbClr val="000000"/>
                </a:solidFill>
                <a:latin typeface="Consolas" panose="020B0609020204030204" pitchFamily="49" charset="0"/>
              </a:rPr>
              <a:t>};  </a:t>
            </a:r>
            <a:endParaRPr lang="en-US" altLang="zh-CN" sz="1015" b="0" dirty="0">
              <a:solidFill>
                <a:srgbClr val="5C5C5C"/>
              </a:solidFill>
              <a:latin typeface="Consolas" panose="020B0609020204030204" pitchFamily="49" charset="0"/>
            </a:endParaRPr>
          </a:p>
        </p:txBody>
      </p:sp>
      <p:cxnSp>
        <p:nvCxnSpPr>
          <p:cNvPr id="11" name="直接连接符 10">
            <a:extLst>
              <a:ext uri="{FF2B5EF4-FFF2-40B4-BE49-F238E27FC236}">
                <a16:creationId xmlns:a16="http://schemas.microsoft.com/office/drawing/2014/main" id="{4FB3042A-9610-4AF0-BCE4-74DC220810B5}"/>
              </a:ext>
            </a:extLst>
          </p:cNvPr>
          <p:cNvCxnSpPr>
            <a:cxnSpLocks/>
          </p:cNvCxnSpPr>
          <p:nvPr/>
        </p:nvCxnSpPr>
        <p:spPr bwMode="auto">
          <a:xfrm>
            <a:off x="3508497" y="1900215"/>
            <a:ext cx="5635503" cy="0"/>
          </a:xfrm>
          <a:prstGeom prst="line">
            <a:avLst/>
          </a:prstGeom>
          <a:solidFill>
            <a:srgbClr val="CCFF66"/>
          </a:solidFill>
          <a:ln w="19050" cap="flat" cmpd="sng" algn="ctr">
            <a:solidFill>
              <a:srgbClr val="C00000"/>
            </a:solidFill>
            <a:prstDash val="dashDot"/>
            <a:round/>
            <a:headEnd type="none" w="med" len="med"/>
            <a:tailEnd type="none" w="med" len="med"/>
          </a:ln>
          <a:effectLst/>
        </p:spPr>
      </p:cxnSp>
      <p:cxnSp>
        <p:nvCxnSpPr>
          <p:cNvPr id="20" name="直接连接符 19">
            <a:extLst>
              <a:ext uri="{FF2B5EF4-FFF2-40B4-BE49-F238E27FC236}">
                <a16:creationId xmlns:a16="http://schemas.microsoft.com/office/drawing/2014/main" id="{80561AAD-48C9-48F3-A740-F336258976D0}"/>
              </a:ext>
            </a:extLst>
          </p:cNvPr>
          <p:cNvCxnSpPr>
            <a:cxnSpLocks/>
          </p:cNvCxnSpPr>
          <p:nvPr/>
        </p:nvCxnSpPr>
        <p:spPr bwMode="auto">
          <a:xfrm>
            <a:off x="3508497" y="1700808"/>
            <a:ext cx="5635503" cy="0"/>
          </a:xfrm>
          <a:prstGeom prst="line">
            <a:avLst/>
          </a:prstGeom>
          <a:solidFill>
            <a:srgbClr val="CCFF66"/>
          </a:solidFill>
          <a:ln w="19050" cap="flat" cmpd="sng" algn="ctr">
            <a:solidFill>
              <a:srgbClr val="C00000"/>
            </a:solidFill>
            <a:prstDash val="dashDot"/>
            <a:round/>
            <a:headEnd type="none" w="med" len="med"/>
            <a:tailEnd type="none" w="med" len="med"/>
          </a:ln>
          <a:effectLst/>
        </p:spPr>
      </p:cxnSp>
      <p:pic>
        <p:nvPicPr>
          <p:cNvPr id="24" name="图片 23">
            <a:extLst>
              <a:ext uri="{FF2B5EF4-FFF2-40B4-BE49-F238E27FC236}">
                <a16:creationId xmlns:a16="http://schemas.microsoft.com/office/drawing/2014/main" id="{55A99147-E3E4-4C15-964C-F04240ACA0E5}"/>
              </a:ext>
            </a:extLst>
          </p:cNvPr>
          <p:cNvPicPr>
            <a:picLocks noChangeAspect="1"/>
          </p:cNvPicPr>
          <p:nvPr/>
        </p:nvPicPr>
        <p:blipFill>
          <a:blip r:embed="rId3"/>
          <a:stretch>
            <a:fillRect/>
          </a:stretch>
        </p:blipFill>
        <p:spPr>
          <a:xfrm>
            <a:off x="451339" y="3495469"/>
            <a:ext cx="2791283" cy="3130111"/>
          </a:xfrm>
          <a:prstGeom prst="rect">
            <a:avLst/>
          </a:prstGeom>
        </p:spPr>
      </p:pic>
      <p:sp>
        <p:nvSpPr>
          <p:cNvPr id="25" name="矩形 24">
            <a:extLst>
              <a:ext uri="{FF2B5EF4-FFF2-40B4-BE49-F238E27FC236}">
                <a16:creationId xmlns:a16="http://schemas.microsoft.com/office/drawing/2014/main" id="{A173D68D-9568-4FC0-A0C5-13AA923C1EE0}"/>
              </a:ext>
            </a:extLst>
          </p:cNvPr>
          <p:cNvSpPr/>
          <p:nvPr/>
        </p:nvSpPr>
        <p:spPr bwMode="auto">
          <a:xfrm>
            <a:off x="650333" y="5223661"/>
            <a:ext cx="1927599" cy="426093"/>
          </a:xfrm>
          <a:prstGeom prst="rect">
            <a:avLst/>
          </a:prstGeom>
          <a:noFill/>
          <a:ln w="28575"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spAutoFit/>
          </a:bodyPr>
          <a:lstStyle/>
          <a:p>
            <a:pPr defTabSz="844083"/>
            <a:endParaRPr lang="zh-CN" altLang="en-US" sz="2215"/>
          </a:p>
        </p:txBody>
      </p:sp>
    </p:spTree>
    <p:extLst>
      <p:ext uri="{BB962C8B-B14F-4D97-AF65-F5344CB8AC3E}">
        <p14:creationId xmlns:p14="http://schemas.microsoft.com/office/powerpoint/2010/main" val="20163597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9" y="1501401"/>
            <a:ext cx="8241323" cy="4985169"/>
          </a:xfrm>
        </p:spPr>
        <p:txBody>
          <a:bodyPr/>
          <a:lstStyle/>
          <a:p>
            <a:r>
              <a:rPr lang="zh-CN" altLang="en-US" dirty="0"/>
              <a:t>新旧</a:t>
            </a:r>
            <a:r>
              <a:rPr lang="en-US" altLang="zh-CN" dirty="0"/>
              <a:t>API</a:t>
            </a:r>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lang="zh-CN" altLang="en-US" dirty="0"/>
              <a:t>数据链路层</a:t>
            </a:r>
            <a:endParaRPr kumimoji="1" lang="zh-CN" altLang="en-US" dirty="0"/>
          </a:p>
        </p:txBody>
      </p:sp>
      <p:pic>
        <p:nvPicPr>
          <p:cNvPr id="4" name="图片 3">
            <a:extLst>
              <a:ext uri="{FF2B5EF4-FFF2-40B4-BE49-F238E27FC236}">
                <a16:creationId xmlns:a16="http://schemas.microsoft.com/office/drawing/2014/main" id="{049862F5-F9AE-48A3-989D-7E9D22351AF3}"/>
              </a:ext>
            </a:extLst>
          </p:cNvPr>
          <p:cNvPicPr>
            <a:picLocks noChangeAspect="1"/>
          </p:cNvPicPr>
          <p:nvPr/>
        </p:nvPicPr>
        <p:blipFill>
          <a:blip r:embed="rId2"/>
          <a:stretch>
            <a:fillRect/>
          </a:stretch>
        </p:blipFill>
        <p:spPr>
          <a:xfrm>
            <a:off x="2112650" y="1822218"/>
            <a:ext cx="5591948" cy="4664353"/>
          </a:xfrm>
          <a:prstGeom prst="rect">
            <a:avLst/>
          </a:prstGeom>
        </p:spPr>
      </p:pic>
    </p:spTree>
    <p:extLst>
      <p:ext uri="{BB962C8B-B14F-4D97-AF65-F5344CB8AC3E}">
        <p14:creationId xmlns:p14="http://schemas.microsoft.com/office/powerpoint/2010/main" val="299898895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8112F9-D3C9-47AF-BC30-AD215DA14F9D}"/>
              </a:ext>
            </a:extLst>
          </p:cNvPr>
          <p:cNvSpPr>
            <a:spLocks noGrp="1"/>
          </p:cNvSpPr>
          <p:nvPr>
            <p:ph type="title"/>
          </p:nvPr>
        </p:nvSpPr>
        <p:spPr/>
        <p:txBody>
          <a:bodyPr/>
          <a:lstStyle/>
          <a:p>
            <a:r>
              <a:rPr lang="zh-CN" altLang="en-US" dirty="0">
                <a:ea typeface="宋体" pitchFamily="2" charset="-122"/>
              </a:rPr>
              <a:t>内核网络的关键数据结构和函数</a:t>
            </a:r>
          </a:p>
        </p:txBody>
      </p:sp>
      <p:sp>
        <p:nvSpPr>
          <p:cNvPr id="4" name="文本框 3">
            <a:extLst>
              <a:ext uri="{FF2B5EF4-FFF2-40B4-BE49-F238E27FC236}">
                <a16:creationId xmlns:a16="http://schemas.microsoft.com/office/drawing/2014/main" id="{C625CE0E-96F9-4D6D-B28E-B39DE074DF8E}"/>
              </a:ext>
            </a:extLst>
          </p:cNvPr>
          <p:cNvSpPr txBox="1"/>
          <p:nvPr/>
        </p:nvSpPr>
        <p:spPr>
          <a:xfrm>
            <a:off x="3303863" y="2917617"/>
            <a:ext cx="2536272" cy="1029834"/>
          </a:xfrm>
          <a:prstGeom prst="rect">
            <a:avLst/>
          </a:prstGeom>
          <a:noFill/>
        </p:spPr>
        <p:txBody>
          <a:bodyPr wrap="none" rtlCol="0">
            <a:spAutoFit/>
          </a:bodyPr>
          <a:lstStyle/>
          <a:p>
            <a:r>
              <a:rPr lang="zh-CN" altLang="en-US" sz="6092" dirty="0">
                <a:solidFill>
                  <a:srgbClr val="333333"/>
                </a:solidFill>
                <a:latin typeface="+mj-ea"/>
                <a:ea typeface="+mj-ea"/>
              </a:rPr>
              <a:t>本节完</a:t>
            </a:r>
          </a:p>
        </p:txBody>
      </p:sp>
    </p:spTree>
    <p:extLst>
      <p:ext uri="{BB962C8B-B14F-4D97-AF65-F5344CB8AC3E}">
        <p14:creationId xmlns:p14="http://schemas.microsoft.com/office/powerpoint/2010/main" val="17979434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4652413" cy="4985169"/>
          </a:xfrm>
        </p:spPr>
        <p:txBody>
          <a:bodyPr/>
          <a:lstStyle/>
          <a:p>
            <a:r>
              <a:rPr lang="zh-CN" altLang="en-US" dirty="0"/>
              <a:t>套接口文件</a:t>
            </a:r>
            <a:endParaRPr lang="en-US" altLang="zh-CN" dirty="0"/>
          </a:p>
          <a:p>
            <a:pPr lvl="1"/>
            <a:r>
              <a:rPr kumimoji="1" lang="zh-CN" altLang="en-US" dirty="0"/>
              <a:t>建立套接口后返回的是文件描述符</a:t>
            </a:r>
            <a:endParaRPr kumimoji="1" lang="en-US" altLang="zh-CN" dirty="0"/>
          </a:p>
          <a:p>
            <a:pPr lvl="1"/>
            <a:r>
              <a:rPr lang="zh-CN" altLang="en-US" dirty="0"/>
              <a:t>可以通过标准的文件</a:t>
            </a:r>
            <a:r>
              <a:rPr lang="en-US" altLang="zh-CN" dirty="0"/>
              <a:t>IO</a:t>
            </a:r>
            <a:r>
              <a:rPr lang="zh-CN" altLang="en-US" dirty="0"/>
              <a:t>操作对套接口读写</a:t>
            </a:r>
            <a:endParaRPr lang="en-US" altLang="zh-CN" dirty="0"/>
          </a:p>
          <a:p>
            <a:pPr lvl="2"/>
            <a:r>
              <a:rPr lang="en-US" altLang="zh-CN" dirty="0"/>
              <a:t>send(</a:t>
            </a:r>
            <a:r>
              <a:rPr lang="en-US" altLang="zh-CN" dirty="0" err="1"/>
              <a:t>socket,buf,size</a:t>
            </a:r>
            <a:r>
              <a:rPr lang="en-US" altLang="zh-CN" dirty="0"/>
              <a:t>)</a:t>
            </a:r>
          </a:p>
          <a:p>
            <a:pPr lvl="2"/>
            <a:r>
              <a:rPr lang="en-US" altLang="zh-CN" dirty="0"/>
              <a:t>write(</a:t>
            </a:r>
            <a:r>
              <a:rPr lang="en-US" altLang="zh-CN" dirty="0" err="1"/>
              <a:t>socket,buf,size</a:t>
            </a:r>
            <a:r>
              <a:rPr lang="en-US" altLang="zh-CN" dirty="0"/>
              <a:t>)</a:t>
            </a:r>
          </a:p>
          <a:p>
            <a:pPr lvl="1"/>
            <a:r>
              <a:rPr lang="zh-CN" altLang="en-US" dirty="0"/>
              <a:t>为什么？</a:t>
            </a:r>
            <a:endParaRPr lang="en-US" altLang="zh-CN" dirty="0"/>
          </a:p>
          <a:p>
            <a:pPr lvl="2"/>
            <a:r>
              <a:rPr lang="en-US" altLang="zh-CN" dirty="0"/>
              <a:t>file-&gt;</a:t>
            </a:r>
            <a:r>
              <a:rPr lang="en-US" altLang="zh-CN" dirty="0" err="1"/>
              <a:t>private_data</a:t>
            </a:r>
            <a:r>
              <a:rPr lang="zh-CN" altLang="en-US" dirty="0"/>
              <a:t>里保存了</a:t>
            </a:r>
            <a:r>
              <a:rPr lang="en-US" altLang="zh-CN" dirty="0"/>
              <a:t>socket</a:t>
            </a:r>
          </a:p>
          <a:p>
            <a:pPr lvl="2"/>
            <a:r>
              <a:rPr lang="en-US" altLang="zh-CN" dirty="0"/>
              <a:t>file-&gt;</a:t>
            </a:r>
            <a:r>
              <a:rPr lang="en-US" altLang="zh-CN" dirty="0" err="1"/>
              <a:t>file_operations</a:t>
            </a:r>
            <a:r>
              <a:rPr lang="zh-CN" altLang="en-US" dirty="0"/>
              <a:t>指向了套接字文件系统的</a:t>
            </a:r>
            <a:r>
              <a:rPr lang="en-US" altLang="zh-CN" dirty="0" err="1"/>
              <a:t>socket_file_ops</a:t>
            </a:r>
            <a:endParaRPr lang="en-US" altLang="zh-CN" dirty="0"/>
          </a:p>
          <a:p>
            <a:pPr lvl="1"/>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8" name="图片 7">
            <a:extLst>
              <a:ext uri="{FF2B5EF4-FFF2-40B4-BE49-F238E27FC236}">
                <a16:creationId xmlns:a16="http://schemas.microsoft.com/office/drawing/2014/main" id="{F182F9A4-991F-482D-9150-6269D5BC3F92}"/>
              </a:ext>
            </a:extLst>
          </p:cNvPr>
          <p:cNvPicPr>
            <a:picLocks noChangeAspect="1"/>
          </p:cNvPicPr>
          <p:nvPr/>
        </p:nvPicPr>
        <p:blipFill>
          <a:blip r:embed="rId3"/>
          <a:stretch>
            <a:fillRect/>
          </a:stretch>
        </p:blipFill>
        <p:spPr>
          <a:xfrm>
            <a:off x="5303159" y="1767277"/>
            <a:ext cx="3982956" cy="2392881"/>
          </a:xfrm>
          <a:prstGeom prst="rect">
            <a:avLst/>
          </a:prstGeom>
        </p:spPr>
      </p:pic>
    </p:spTree>
    <p:extLst>
      <p:ext uri="{BB962C8B-B14F-4D97-AF65-F5344CB8AC3E}">
        <p14:creationId xmlns:p14="http://schemas.microsoft.com/office/powerpoint/2010/main" val="14527076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700392-12B9-B745-981D-B0DA8B739CD6}"/>
              </a:ext>
            </a:extLst>
          </p:cNvPr>
          <p:cNvSpPr>
            <a:spLocks noGrp="1"/>
          </p:cNvSpPr>
          <p:nvPr>
            <p:ph idx="1"/>
          </p:nvPr>
        </p:nvSpPr>
        <p:spPr>
          <a:xfrm>
            <a:off x="451338" y="1501401"/>
            <a:ext cx="8374673" cy="4985169"/>
          </a:xfrm>
        </p:spPr>
        <p:txBody>
          <a:bodyPr/>
          <a:lstStyle/>
          <a:p>
            <a:r>
              <a:rPr lang="zh-CN" altLang="en-US" dirty="0"/>
              <a:t>进程、文件描述符和套接口关系</a:t>
            </a:r>
            <a:endParaRPr lang="en-US" altLang="zh-CN" dirty="0"/>
          </a:p>
          <a:p>
            <a:pPr lvl="1"/>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p:txBody>
      </p:sp>
      <p:sp>
        <p:nvSpPr>
          <p:cNvPr id="3" name="标题 2">
            <a:extLst>
              <a:ext uri="{FF2B5EF4-FFF2-40B4-BE49-F238E27FC236}">
                <a16:creationId xmlns:a16="http://schemas.microsoft.com/office/drawing/2014/main" id="{D7943A9B-7FA6-2A42-A161-0F998BDDE5CE}"/>
              </a:ext>
            </a:extLst>
          </p:cNvPr>
          <p:cNvSpPr>
            <a:spLocks noGrp="1"/>
          </p:cNvSpPr>
          <p:nvPr>
            <p:ph type="title"/>
          </p:nvPr>
        </p:nvSpPr>
        <p:spPr/>
        <p:txBody>
          <a:bodyPr/>
          <a:lstStyle/>
          <a:p>
            <a:r>
              <a:rPr kumimoji="1" lang="zh-CN" altLang="en-US" dirty="0"/>
              <a:t>套接字层</a:t>
            </a:r>
          </a:p>
        </p:txBody>
      </p:sp>
      <p:pic>
        <p:nvPicPr>
          <p:cNvPr id="4" name="图片 3">
            <a:extLst>
              <a:ext uri="{FF2B5EF4-FFF2-40B4-BE49-F238E27FC236}">
                <a16:creationId xmlns:a16="http://schemas.microsoft.com/office/drawing/2014/main" id="{56150506-A1B8-4343-8DDD-2B1BBAEE920F}"/>
              </a:ext>
            </a:extLst>
          </p:cNvPr>
          <p:cNvPicPr>
            <a:picLocks noChangeAspect="1"/>
          </p:cNvPicPr>
          <p:nvPr/>
        </p:nvPicPr>
        <p:blipFill>
          <a:blip r:embed="rId3"/>
          <a:stretch>
            <a:fillRect/>
          </a:stretch>
        </p:blipFill>
        <p:spPr>
          <a:xfrm>
            <a:off x="2046181" y="2033153"/>
            <a:ext cx="5849265" cy="4519887"/>
          </a:xfrm>
          <a:prstGeom prst="rect">
            <a:avLst/>
          </a:prstGeom>
        </p:spPr>
      </p:pic>
    </p:spTree>
    <p:extLst>
      <p:ext uri="{BB962C8B-B14F-4D97-AF65-F5344CB8AC3E}">
        <p14:creationId xmlns:p14="http://schemas.microsoft.com/office/powerpoint/2010/main" val="76157845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通用信息 (标准)">
  <a:themeElements>
    <a:clrScheme name="">
      <a:dk1>
        <a:srgbClr val="0033CC"/>
      </a:dk1>
      <a:lt1>
        <a:srgbClr val="FFFFFF"/>
      </a:lt1>
      <a:dk2>
        <a:srgbClr val="336699"/>
      </a:dk2>
      <a:lt2>
        <a:srgbClr val="008000"/>
      </a:lt2>
      <a:accent1>
        <a:srgbClr val="3366FF"/>
      </a:accent1>
      <a:accent2>
        <a:srgbClr val="FFFF66"/>
      </a:accent2>
      <a:accent3>
        <a:srgbClr val="FFFFFF"/>
      </a:accent3>
      <a:accent4>
        <a:srgbClr val="002AAE"/>
      </a:accent4>
      <a:accent5>
        <a:srgbClr val="ADB8FF"/>
      </a:accent5>
      <a:accent6>
        <a:srgbClr val="E7E75C"/>
      </a:accent6>
      <a:hlink>
        <a:srgbClr val="FF6600"/>
      </a:hlink>
      <a:folHlink>
        <a:srgbClr val="FFCC66"/>
      </a:folHlink>
    </a:clrScheme>
    <a:fontScheme name="通用信息 (标准)">
      <a:majorFont>
        <a:latin typeface="Arial Narrow"/>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17373</TotalTime>
  <Words>6526</Words>
  <Application>Microsoft Macintosh PowerPoint</Application>
  <PresentationFormat>全屏显示(4:3)</PresentationFormat>
  <Paragraphs>1128</Paragraphs>
  <Slides>71</Slides>
  <Notes>53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71</vt:i4>
      </vt:variant>
    </vt:vector>
  </HeadingPairs>
  <TitlesOfParts>
    <vt:vector size="82" baseType="lpstr">
      <vt:lpstr>黑体</vt:lpstr>
      <vt:lpstr>宋体</vt:lpstr>
      <vt:lpstr>微软雅黑</vt:lpstr>
      <vt:lpstr>Lato</vt:lpstr>
      <vt:lpstr>Arial</vt:lpstr>
      <vt:lpstr>Arial Narrow</vt:lpstr>
      <vt:lpstr>Consolas</vt:lpstr>
      <vt:lpstr>Monotype Sorts</vt:lpstr>
      <vt:lpstr>Times New Roman</vt:lpstr>
      <vt:lpstr>Wingdings</vt:lpstr>
      <vt:lpstr>通用信息 (标准)</vt:lpstr>
      <vt:lpstr>PowerPoint 演示文稿</vt:lpstr>
      <vt:lpstr>第七章 结构</vt:lpstr>
      <vt:lpstr>数据的封装与传递过程</vt:lpstr>
      <vt:lpstr>本节主要内容</vt:lpstr>
      <vt:lpstr>套接字层</vt:lpstr>
      <vt:lpstr>套接字层</vt:lpstr>
      <vt:lpstr>套接字层</vt:lpstr>
      <vt:lpstr>套接字层</vt:lpstr>
      <vt:lpstr>套接字层</vt:lpstr>
      <vt:lpstr>套接字层</vt:lpstr>
      <vt:lpstr>套接字层</vt:lpstr>
      <vt:lpstr>套接字层</vt:lpstr>
      <vt:lpstr>套接字层</vt:lpstr>
      <vt:lpstr>套接字层</vt:lpstr>
      <vt:lpstr>套接字层</vt:lpstr>
      <vt:lpstr>套接字层</vt:lpstr>
      <vt:lpstr>套接字层</vt:lpstr>
      <vt:lpstr>套接字层</vt:lpstr>
      <vt:lpstr>套接字层</vt:lpstr>
      <vt:lpstr>本节主要内容</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传输层</vt:lpstr>
      <vt:lpstr>本节主要内容</vt:lpstr>
      <vt:lpstr>网络层</vt:lpstr>
      <vt:lpstr>网络层</vt:lpstr>
      <vt:lpstr>网络层</vt:lpstr>
      <vt:lpstr>本节主要内容</vt:lpstr>
      <vt:lpstr>数据链路层</vt:lpstr>
      <vt:lpstr>数据链路层</vt:lpstr>
      <vt:lpstr>数据链路层</vt:lpstr>
      <vt:lpstr>数据链路层</vt:lpstr>
      <vt:lpstr>数据链路层</vt:lpstr>
      <vt:lpstr>数据链路层</vt:lpstr>
      <vt:lpstr>数据链路层</vt:lpstr>
      <vt:lpstr>数据链路层</vt:lpstr>
      <vt:lpstr>内核网络的关键数据结构和函数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ZhengChen</dc:creator>
  <cp:lastModifiedBy>Microsoft Office User</cp:lastModifiedBy>
  <cp:revision>290</cp:revision>
  <dcterms:created xsi:type="dcterms:W3CDTF">2020-06-19T10:54:22Z</dcterms:created>
  <dcterms:modified xsi:type="dcterms:W3CDTF">2020-10-26T03:00:08Z</dcterms:modified>
</cp:coreProperties>
</file>